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notesSlides/notesSlide4.xml" ContentType="application/vnd.openxmlformats-officedocument.presentationml.notesSlide+xml"/>
  <Override PartName="/ppt/charts/chart9.xml" ContentType="application/vnd.openxmlformats-officedocument.drawingml.chart+xml"/>
  <Override PartName="/ppt/notesSlides/notesSlide5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13.xml" ContentType="application/vnd.openxmlformats-officedocument.drawingml.chart+xml"/>
  <Override PartName="/ppt/drawings/drawing3.xml" ContentType="application/vnd.openxmlformats-officedocument.drawingml.chartshapes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60" r:id="rId4"/>
    <p:sldId id="282" r:id="rId5"/>
    <p:sldId id="280" r:id="rId6"/>
    <p:sldId id="261" r:id="rId7"/>
    <p:sldId id="295" r:id="rId8"/>
    <p:sldId id="321" r:id="rId9"/>
    <p:sldId id="322" r:id="rId10"/>
    <p:sldId id="264" r:id="rId11"/>
    <p:sldId id="262" r:id="rId12"/>
    <p:sldId id="324" r:id="rId13"/>
    <p:sldId id="265" r:id="rId14"/>
    <p:sldId id="267" r:id="rId15"/>
    <p:sldId id="268" r:id="rId16"/>
    <p:sldId id="269" r:id="rId17"/>
    <p:sldId id="325" r:id="rId18"/>
    <p:sldId id="270" r:id="rId19"/>
    <p:sldId id="271" r:id="rId20"/>
    <p:sldId id="326" r:id="rId21"/>
    <p:sldId id="327" r:id="rId22"/>
    <p:sldId id="328" r:id="rId23"/>
    <p:sldId id="329" r:id="rId24"/>
    <p:sldId id="330" r:id="rId25"/>
    <p:sldId id="279" r:id="rId26"/>
  </p:sldIdLst>
  <p:sldSz cx="12190413" cy="7200900"/>
  <p:notesSz cx="6797675" cy="9926638"/>
  <p:defaultTextStyle>
    <a:defPPr>
      <a:defRPr lang="pt-BR"/>
    </a:defPPr>
    <a:lvl1pPr marL="0" algn="l" defTabSz="102860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14305" algn="l" defTabSz="102860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28606" algn="l" defTabSz="102860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42910" algn="l" defTabSz="102860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57215" algn="l" defTabSz="102860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571517" algn="l" defTabSz="102860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085820" algn="l" defTabSz="102860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00125" algn="l" defTabSz="102860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14427" algn="l" defTabSz="102860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AFCB8"/>
    <a:srgbClr val="FF6600"/>
    <a:srgbClr val="FFFF00"/>
    <a:srgbClr val="FFFF66"/>
    <a:srgbClr val="E8F3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Estilo Médio 4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Estilo Médio 4 - Ênfas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Estilo Médio 4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Estilo Médio 4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06" autoAdjust="0"/>
  </p:normalViewPr>
  <p:slideViewPr>
    <p:cSldViewPr>
      <p:cViewPr varScale="1">
        <p:scale>
          <a:sx n="72" d="100"/>
          <a:sy n="72" d="100"/>
        </p:scale>
        <p:origin x="636" y="60"/>
      </p:cViewPr>
      <p:guideLst>
        <p:guide orient="horz" pos="22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1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Planilha_do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6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Planilha_do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256578459336019E-2"/>
          <c:y val="0.18035845687190635"/>
          <c:w val="0.96274343776460625"/>
          <c:h val="0.592747045262231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2400" b="1"/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Plan1!$A$2:$A$4</c:f>
              <c:strCache>
                <c:ptCount val="3"/>
                <c:pt idx="0">
                  <c:v>Itaú Unibanco</c:v>
                </c:pt>
                <c:pt idx="1">
                  <c:v>Bradesco</c:v>
                </c:pt>
                <c:pt idx="2">
                  <c:v>Santander</c:v>
                </c:pt>
              </c:strCache>
            </c:strRef>
          </c:cat>
          <c:val>
            <c:numRef>
              <c:f>Plan1!$B$2:$B$4</c:f>
              <c:numCache>
                <c:formatCode>#,##0_ ;[Red]\-#,##0\ </c:formatCode>
                <c:ptCount val="3"/>
                <c:pt idx="0">
                  <c:v>24879</c:v>
                </c:pt>
                <c:pt idx="1">
                  <c:v>19024</c:v>
                </c:pt>
                <c:pt idx="2">
                  <c:v>9953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Plan1!$A$2:$A$4</c:f>
              <c:strCache>
                <c:ptCount val="3"/>
                <c:pt idx="0">
                  <c:v>Itaú Unibanco</c:v>
                </c:pt>
                <c:pt idx="1">
                  <c:v>Bradesco</c:v>
                </c:pt>
                <c:pt idx="2">
                  <c:v>Santander</c:v>
                </c:pt>
              </c:strCache>
            </c:strRef>
          </c:cat>
          <c:val>
            <c:numRef>
              <c:f>Plan1!$C$2:$C$4</c:f>
              <c:numCache>
                <c:formatCode>#,##0_ ;[Red]\-#,##0\ </c:formatCode>
                <c:ptCount val="3"/>
                <c:pt idx="0">
                  <c:v>25733</c:v>
                </c:pt>
                <c:pt idx="1">
                  <c:v>21564</c:v>
                </c:pt>
                <c:pt idx="2">
                  <c:v>12398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51557448"/>
        <c:axId val="351558232"/>
      </c:barChart>
      <c:catAx>
        <c:axId val="3515574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pt-BR"/>
          </a:p>
        </c:txPr>
        <c:crossAx val="351558232"/>
        <c:crosses val="autoZero"/>
        <c:auto val="1"/>
        <c:lblAlgn val="ctr"/>
        <c:lblOffset val="100"/>
        <c:noMultiLvlLbl val="0"/>
      </c:catAx>
      <c:valAx>
        <c:axId val="351558232"/>
        <c:scaling>
          <c:orientation val="minMax"/>
        </c:scaling>
        <c:delete val="1"/>
        <c:axPos val="l"/>
        <c:numFmt formatCode="#,##0_ ;[Red]\-#,##0\ " sourceLinked="1"/>
        <c:majorTickMark val="out"/>
        <c:minorTickMark val="none"/>
        <c:tickLblPos val="nextTo"/>
        <c:crossAx val="35155744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2253869625091001E-2"/>
          <c:y val="1.6453104576762675E-2"/>
          <c:w val="0.3220503326364077"/>
          <c:h val="6.9982538803083791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078644925743438E-3"/>
          <c:y val="0.22830594254837386"/>
          <c:w val="0.97500899372112149"/>
          <c:h val="0.650864212581414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2400" b="1"/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Plan1!$A$2:$A$4</c:f>
              <c:strCache>
                <c:ptCount val="3"/>
                <c:pt idx="0">
                  <c:v>Itaú Unibanco</c:v>
                </c:pt>
                <c:pt idx="1">
                  <c:v>Bradesco</c:v>
                </c:pt>
                <c:pt idx="2">
                  <c:v>Santander</c:v>
                </c:pt>
              </c:strCache>
            </c:strRef>
          </c:cat>
          <c:val>
            <c:numRef>
              <c:f>Plan1!$B$2:$B$4</c:f>
              <c:numCache>
                <c:formatCode>_(* #,##0_);_(* \(#,##0\);_(* "-"??_);_(@_)</c:formatCode>
                <c:ptCount val="3"/>
                <c:pt idx="0">
                  <c:v>22351</c:v>
                </c:pt>
                <c:pt idx="1">
                  <c:v>21010</c:v>
                </c:pt>
                <c:pt idx="2">
                  <c:v>9091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Plan1!$A$2:$A$4</c:f>
              <c:strCache>
                <c:ptCount val="3"/>
                <c:pt idx="0">
                  <c:v>Itaú Unibanco</c:v>
                </c:pt>
                <c:pt idx="1">
                  <c:v>Bradesco</c:v>
                </c:pt>
                <c:pt idx="2">
                  <c:v>Santander</c:v>
                </c:pt>
              </c:strCache>
            </c:strRef>
          </c:cat>
          <c:val>
            <c:numRef>
              <c:f>Plan1!$C$2:$C$4</c:f>
              <c:numCache>
                <c:formatCode>_(* #,##0_);_(* \(#,##0\);_(* "-"??_);_(@_)</c:formatCode>
                <c:ptCount val="3"/>
                <c:pt idx="0">
                  <c:v>23939</c:v>
                </c:pt>
                <c:pt idx="1">
                  <c:v>19131</c:v>
                </c:pt>
                <c:pt idx="2">
                  <c:v>9313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81996984"/>
        <c:axId val="381997376"/>
      </c:barChart>
      <c:catAx>
        <c:axId val="3819969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pt-BR"/>
          </a:p>
        </c:txPr>
        <c:crossAx val="381997376"/>
        <c:crosses val="autoZero"/>
        <c:auto val="1"/>
        <c:lblAlgn val="ctr"/>
        <c:lblOffset val="100"/>
        <c:noMultiLvlLbl val="0"/>
      </c:catAx>
      <c:valAx>
        <c:axId val="381997376"/>
        <c:scaling>
          <c:orientation val="minMax"/>
        </c:scaling>
        <c:delete val="1"/>
        <c:axPos val="l"/>
        <c:numFmt formatCode="_(* #,##0_);_(* \(#,##0\);_(* &quot;-&quot;??_);_(@_)" sourceLinked="1"/>
        <c:majorTickMark val="out"/>
        <c:minorTickMark val="none"/>
        <c:tickLblPos val="nextTo"/>
        <c:crossAx val="38199698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63459828719448175"/>
          <c:y val="3.7817748941807949E-2"/>
          <c:w val="0.30464157020563798"/>
          <c:h val="9.2341812921672109E-2"/>
        </c:manualLayout>
      </c:layout>
      <c:overlay val="0"/>
      <c:txPr>
        <a:bodyPr/>
        <a:lstStyle/>
        <a:p>
          <a:pPr>
            <a:defRPr sz="1600"/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2000"/>
      </a:pPr>
      <a:endParaRPr lang="pt-B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804365994545882E-2"/>
          <c:y val="0.15980934026253679"/>
          <c:w val="0.97519563400545417"/>
          <c:h val="0.692696396037847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Plan1!$A$2:$A$4</c:f>
              <c:strCache>
                <c:ptCount val="3"/>
                <c:pt idx="0">
                  <c:v>Itaú Unibanco</c:v>
                </c:pt>
                <c:pt idx="1">
                  <c:v>Bradesco</c:v>
                </c:pt>
                <c:pt idx="2">
                  <c:v>Santander</c:v>
                </c:pt>
              </c:strCache>
            </c:strRef>
          </c:cat>
          <c:val>
            <c:numRef>
              <c:f>Plan1!$B$2:$B$4</c:f>
              <c:numCache>
                <c:formatCode>0.0%</c:formatCode>
                <c:ptCount val="3"/>
                <c:pt idx="0">
                  <c:v>1.6017999999999999</c:v>
                </c:pt>
                <c:pt idx="1">
                  <c:v>1.1435999999999999</c:v>
                </c:pt>
                <c:pt idx="2">
                  <c:v>1.7171000000000001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Plan1!$A$2:$A$4</c:f>
              <c:strCache>
                <c:ptCount val="3"/>
                <c:pt idx="0">
                  <c:v>Itaú Unibanco</c:v>
                </c:pt>
                <c:pt idx="1">
                  <c:v>Bradesco</c:v>
                </c:pt>
                <c:pt idx="2">
                  <c:v>Santander</c:v>
                </c:pt>
              </c:strCache>
            </c:strRef>
          </c:cat>
          <c:val>
            <c:numRef>
              <c:f>Plan1!$C$2:$C$4</c:f>
              <c:numCache>
                <c:formatCode>0.0%</c:formatCode>
                <c:ptCount val="3"/>
                <c:pt idx="0">
                  <c:v>1.6042000000000001</c:v>
                </c:pt>
                <c:pt idx="1">
                  <c:v>1.3183</c:v>
                </c:pt>
                <c:pt idx="2">
                  <c:v>1.8543000000000001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85080912"/>
        <c:axId val="385081304"/>
      </c:barChart>
      <c:catAx>
        <c:axId val="3850809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385081304"/>
        <c:crosses val="autoZero"/>
        <c:auto val="1"/>
        <c:lblAlgn val="ctr"/>
        <c:lblOffset val="100"/>
        <c:noMultiLvlLbl val="0"/>
      </c:catAx>
      <c:valAx>
        <c:axId val="385081304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38508091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1581430141264147"/>
          <c:y val="3.0926113379752682E-2"/>
          <c:w val="0.24802629561228637"/>
          <c:h val="7.1492408299072399E-2"/>
        </c:manualLayout>
      </c:layout>
      <c:overlay val="0"/>
      <c:txPr>
        <a:bodyPr/>
        <a:lstStyle/>
        <a:p>
          <a:pPr>
            <a:defRPr sz="1600"/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2000"/>
      </a:pPr>
      <a:endParaRPr lang="pt-B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846722394088869E-2"/>
          <c:y val="0.31703317165279721"/>
          <c:w val="0.91815327760591114"/>
          <c:h val="0.528928364399608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3604032483898066E-3"/>
                  <c:y val="0.393408718449233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7.8409409129094661E-3"/>
                  <c:y val="0.234309604370499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600672080649678E-3"/>
                  <c:y val="0.138850135923258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1201344161299438E-2"/>
                  <c:y val="-1.15708446602715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Plan1!$A$2:$A$4</c:f>
              <c:strCache>
                <c:ptCount val="3"/>
                <c:pt idx="0">
                  <c:v>Itaú Unibanco</c:v>
                </c:pt>
                <c:pt idx="1">
                  <c:v>Bradesco</c:v>
                </c:pt>
                <c:pt idx="2">
                  <c:v>Santander</c:v>
                </c:pt>
              </c:strCache>
            </c:strRef>
          </c:cat>
          <c:val>
            <c:numRef>
              <c:f>Plan1!$B$2:$B$4</c:f>
              <c:numCache>
                <c:formatCode>#,##0</c:formatCode>
                <c:ptCount val="3"/>
                <c:pt idx="0" formatCode="#,##0_ ;[Red]\-#,##0\ ">
                  <c:v>8869</c:v>
                </c:pt>
                <c:pt idx="1">
                  <c:v>5144</c:v>
                </c:pt>
                <c:pt idx="2" formatCode="#,##0_ ;[Red]\-#,##0\ ">
                  <c:v>3278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1071120801005409E-17"/>
                  <c:y val="0.304476527471075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1201344161298535E-3"/>
                  <c:y val="0.2285241820403635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Plan1!$A$2:$A$4</c:f>
              <c:strCache>
                <c:ptCount val="3"/>
                <c:pt idx="0">
                  <c:v>Itaú Unibanco</c:v>
                </c:pt>
                <c:pt idx="1">
                  <c:v>Bradesco</c:v>
                </c:pt>
                <c:pt idx="2">
                  <c:v>Santander</c:v>
                </c:pt>
              </c:strCache>
            </c:strRef>
          </c:cat>
          <c:val>
            <c:numRef>
              <c:f>Plan1!$C$2:$C$4</c:f>
              <c:numCache>
                <c:formatCode>#,##0</c:formatCode>
                <c:ptCount val="3"/>
                <c:pt idx="0" formatCode="#,##0_ ;[Red]\-#,##0\ ">
                  <c:v>6234</c:v>
                </c:pt>
                <c:pt idx="1">
                  <c:v>4697</c:v>
                </c:pt>
                <c:pt idx="2" formatCode="#,##0_ ;[Red]\-#,##0\ ">
                  <c:v>735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63748392"/>
        <c:axId val="348507696"/>
      </c:barChart>
      <c:catAx>
        <c:axId val="263748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48507696"/>
        <c:crosses val="autoZero"/>
        <c:auto val="1"/>
        <c:lblAlgn val="ctr"/>
        <c:lblOffset val="100"/>
        <c:noMultiLvlLbl val="0"/>
      </c:catAx>
      <c:valAx>
        <c:axId val="348507696"/>
        <c:scaling>
          <c:orientation val="minMax"/>
          <c:min val="0"/>
        </c:scaling>
        <c:delete val="1"/>
        <c:axPos val="l"/>
        <c:numFmt formatCode="#,##0_ ;[Red]\-#,##0\ " sourceLinked="1"/>
        <c:majorTickMark val="none"/>
        <c:minorTickMark val="none"/>
        <c:tickLblPos val="nextTo"/>
        <c:crossAx val="263748392"/>
        <c:crosses val="autoZero"/>
        <c:crossBetween val="between"/>
        <c:majorUnit val="500"/>
        <c:minorUnit val="100"/>
      </c:valAx>
      <c:spPr>
        <a:noFill/>
        <a:ln w="25400"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34765933872317012"/>
          <c:w val="0.97412751431436473"/>
          <c:h val="0.509624282341886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invertIfNegative val="0"/>
          <c:dLbls>
            <c:dLbl>
              <c:idx val="2"/>
              <c:layout>
                <c:manualLayout>
                  <c:x val="4.2589384260621997E-3"/>
                  <c:y val="0.2217846481326564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2400"/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Plan1!$A$2:$A$4</c:f>
              <c:strCache>
                <c:ptCount val="3"/>
                <c:pt idx="0">
                  <c:v>Itaú Unibanco</c:v>
                </c:pt>
                <c:pt idx="1">
                  <c:v>Bradesco</c:v>
                </c:pt>
                <c:pt idx="2">
                  <c:v>Santander</c:v>
                </c:pt>
              </c:strCache>
            </c:strRef>
          </c:cat>
          <c:val>
            <c:numRef>
              <c:f>Plan1!$B$2:$B$4</c:f>
              <c:numCache>
                <c:formatCode>_-* #,##0_-;\-* #,##0_-;_-* "-"??_-;_-@_-</c:formatCode>
                <c:ptCount val="3"/>
                <c:pt idx="0">
                  <c:v>85537</c:v>
                </c:pt>
                <c:pt idx="1">
                  <c:v>98808</c:v>
                </c:pt>
                <c:pt idx="2">
                  <c:v>47404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dLbl>
              <c:idx val="2"/>
              <c:layout>
                <c:manualLayout>
                  <c:x val="1.064734606515589E-3"/>
                  <c:y val="0.2243668207029325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2400">
                    <a:solidFill>
                      <a:schemeClr val="bg1"/>
                    </a:solidFill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Plan1!$A$2:$A$4</c:f>
              <c:strCache>
                <c:ptCount val="3"/>
                <c:pt idx="0">
                  <c:v>Itaú Unibanco</c:v>
                </c:pt>
                <c:pt idx="1">
                  <c:v>Bradesco</c:v>
                </c:pt>
                <c:pt idx="2">
                  <c:v>Santander</c:v>
                </c:pt>
              </c:strCache>
            </c:strRef>
          </c:cat>
          <c:val>
            <c:numRef>
              <c:f>Plan1!$C$2:$C$4</c:f>
              <c:numCache>
                <c:formatCode>_-* #,##0_-;\-* #,##0_-;_-* "-"??_-;_-@_-</c:formatCode>
                <c:ptCount val="3"/>
                <c:pt idx="0">
                  <c:v>86801</c:v>
                </c:pt>
                <c:pt idx="1">
                  <c:v>98605</c:v>
                </c:pt>
                <c:pt idx="2">
                  <c:v>48012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5"/>
        <c:axId val="385083656"/>
        <c:axId val="385084048"/>
      </c:barChart>
      <c:catAx>
        <c:axId val="3850836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385084048"/>
        <c:crosses val="autoZero"/>
        <c:auto val="1"/>
        <c:lblAlgn val="ctr"/>
        <c:lblOffset val="100"/>
        <c:noMultiLvlLbl val="0"/>
      </c:catAx>
      <c:valAx>
        <c:axId val="385084048"/>
        <c:scaling>
          <c:orientation val="minMax"/>
        </c:scaling>
        <c:delete val="1"/>
        <c:axPos val="l"/>
        <c:numFmt formatCode="_-* #,##0_-;\-* #,##0_-;_-* &quot;-&quot;??_-;_-@_-" sourceLinked="1"/>
        <c:majorTickMark val="out"/>
        <c:minorTickMark val="none"/>
        <c:tickLblPos val="nextTo"/>
        <c:crossAx val="38508365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6952947533315922"/>
          <c:y val="7.5042543804361525E-2"/>
          <c:w val="0.29268886834030933"/>
          <c:h val="8.2296284956319077E-2"/>
        </c:manualLayout>
      </c:layout>
      <c:overlay val="0"/>
      <c:txPr>
        <a:bodyPr/>
        <a:lstStyle/>
        <a:p>
          <a:pPr>
            <a:defRPr sz="1600" b="0"/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2000" b="1"/>
      </a:pPr>
      <a:endParaRPr lang="pt-BR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200710337740252E-2"/>
          <c:y val="0.2595856183398873"/>
          <c:w val="0.97205394129447265"/>
          <c:h val="0.647752570369661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2400" b="1"/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Plan1!$A$2:$A$4</c:f>
              <c:strCache>
                <c:ptCount val="3"/>
                <c:pt idx="0">
                  <c:v>Itaú Unibanco</c:v>
                </c:pt>
                <c:pt idx="1">
                  <c:v>Bradesco</c:v>
                </c:pt>
                <c:pt idx="2">
                  <c:v>Santander</c:v>
                </c:pt>
              </c:strCache>
            </c:strRef>
          </c:cat>
          <c:val>
            <c:numRef>
              <c:f>Plan1!$B$2:$B$4</c:f>
              <c:numCache>
                <c:formatCode>#,##0_ ;[Red]\-#,##0\ </c:formatCode>
                <c:ptCount val="3"/>
                <c:pt idx="0">
                  <c:v>3591</c:v>
                </c:pt>
                <c:pt idx="1">
                  <c:v>4749</c:v>
                </c:pt>
                <c:pt idx="2">
                  <c:v>2255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Plan1!$A$2:$A$4</c:f>
              <c:strCache>
                <c:ptCount val="3"/>
                <c:pt idx="0">
                  <c:v>Itaú Unibanco</c:v>
                </c:pt>
                <c:pt idx="1">
                  <c:v>Bradesco</c:v>
                </c:pt>
                <c:pt idx="2">
                  <c:v>Santander</c:v>
                </c:pt>
              </c:strCache>
            </c:strRef>
          </c:cat>
          <c:val>
            <c:numRef>
              <c:f>Plan1!$C$2:$C$4</c:f>
              <c:numCache>
                <c:formatCode>#,##0_ ;[Red]\-#,##0\ </c:formatCode>
                <c:ptCount val="3"/>
                <c:pt idx="0">
                  <c:v>3530</c:v>
                </c:pt>
                <c:pt idx="1">
                  <c:v>4617</c:v>
                </c:pt>
                <c:pt idx="2">
                  <c:v>2283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85222472"/>
        <c:axId val="385222864"/>
      </c:barChart>
      <c:catAx>
        <c:axId val="3852224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385222864"/>
        <c:crosses val="autoZero"/>
        <c:auto val="1"/>
        <c:lblAlgn val="ctr"/>
        <c:lblOffset val="100"/>
        <c:noMultiLvlLbl val="0"/>
      </c:catAx>
      <c:valAx>
        <c:axId val="385222864"/>
        <c:scaling>
          <c:orientation val="minMax"/>
        </c:scaling>
        <c:delete val="1"/>
        <c:axPos val="l"/>
        <c:numFmt formatCode="#,##0_ ;[Red]\-#,##0\ " sourceLinked="1"/>
        <c:majorTickMark val="out"/>
        <c:minorTickMark val="none"/>
        <c:tickLblPos val="nextTo"/>
        <c:crossAx val="38522247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67361543161870907"/>
          <c:y val="8.2528451909477558E-3"/>
          <c:w val="0.29926448053938093"/>
          <c:h val="8.3815956835713107E-2"/>
        </c:manualLayout>
      </c:layout>
      <c:overlay val="0"/>
      <c:txPr>
        <a:bodyPr/>
        <a:lstStyle/>
        <a:p>
          <a:pPr>
            <a:defRPr sz="1600"/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2000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176985201607118E-2"/>
          <c:y val="0.14443347040901228"/>
          <c:w val="0.97564602959678581"/>
          <c:h val="0.765731878375763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1.3283983856298674E-2"/>
                  <c:y val="-2.322810666501753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5460969057905791E-2"/>
                  <c:y val="-7.60201363573784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4390982510990231E-2"/>
                  <c:y val="-1.01360181809837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99259757844480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8818977129756456E-2"/>
                  <c:y val="-1.01360181809838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Plan1!$A$2:$A$4</c:f>
              <c:strCache>
                <c:ptCount val="3"/>
                <c:pt idx="0">
                  <c:v>Itaú Unibanco</c:v>
                </c:pt>
                <c:pt idx="1">
                  <c:v>Bradesco</c:v>
                </c:pt>
                <c:pt idx="2">
                  <c:v>Santander</c:v>
                </c:pt>
              </c:strCache>
            </c:strRef>
          </c:cat>
          <c:val>
            <c:numRef>
              <c:f>Plan1!$B$2:$B$4</c:f>
              <c:numCache>
                <c:formatCode>0.0%</c:formatCode>
                <c:ptCount val="3"/>
                <c:pt idx="0">
                  <c:v>0.218</c:v>
                </c:pt>
                <c:pt idx="1">
                  <c:v>0.18099999999999999</c:v>
                </c:pt>
                <c:pt idx="2">
                  <c:v>0.16900000000000001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9925975784447991E-2"/>
                  <c:y val="-2.322810666501753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8559892375324502E-3"/>
                  <c:y val="-5.06800909049189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2176985201607036E-2"/>
                  <c:y val="-1.01360181809837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3209959640746684E-3"/>
                  <c:y val="-2.02720363619676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Plan1!$A$2:$A$4</c:f>
              <c:strCache>
                <c:ptCount val="3"/>
                <c:pt idx="0">
                  <c:v>Itaú Unibanco</c:v>
                </c:pt>
                <c:pt idx="1">
                  <c:v>Bradesco</c:v>
                </c:pt>
                <c:pt idx="2">
                  <c:v>Santander</c:v>
                </c:pt>
              </c:strCache>
            </c:strRef>
          </c:cat>
          <c:val>
            <c:numRef>
              <c:f>Plan1!$C$2:$C$4</c:f>
              <c:numCache>
                <c:formatCode>0.0%</c:formatCode>
                <c:ptCount val="3"/>
                <c:pt idx="0">
                  <c:v>0.219</c:v>
                </c:pt>
                <c:pt idx="1">
                  <c:v>0.19</c:v>
                </c:pt>
                <c:pt idx="2">
                  <c:v>0.19900000000000001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51558624"/>
        <c:axId val="382032328"/>
      </c:barChart>
      <c:catAx>
        <c:axId val="3515586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pt-BR"/>
          </a:p>
        </c:txPr>
        <c:crossAx val="382032328"/>
        <c:crosses val="autoZero"/>
        <c:auto val="1"/>
        <c:lblAlgn val="ctr"/>
        <c:lblOffset val="100"/>
        <c:noMultiLvlLbl val="0"/>
      </c:catAx>
      <c:valAx>
        <c:axId val="382032328"/>
        <c:scaling>
          <c:orientation val="minMax"/>
          <c:min val="0"/>
        </c:scaling>
        <c:delete val="1"/>
        <c:axPos val="l"/>
        <c:numFmt formatCode="0.0%" sourceLinked="1"/>
        <c:majorTickMark val="out"/>
        <c:minorTickMark val="none"/>
        <c:tickLblPos val="nextTo"/>
        <c:crossAx val="35155862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6864116002301861"/>
          <c:y val="1.2670022726229741E-2"/>
          <c:w val="0.28694791057054708"/>
          <c:h val="7.2213343229918014E-2"/>
        </c:manualLayout>
      </c:layout>
      <c:overlay val="0"/>
      <c:txPr>
        <a:bodyPr/>
        <a:lstStyle/>
        <a:p>
          <a:pPr>
            <a:defRPr sz="1600"/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2000"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256552676084909E-2"/>
          <c:y val="0.13440331902876243"/>
          <c:w val="0.96274343776460625"/>
          <c:h val="0.654328208973878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2400" b="1"/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Plan1!$A$2:$A$4</c:f>
              <c:strCache>
                <c:ptCount val="3"/>
                <c:pt idx="0">
                  <c:v>Itaú Unibanco</c:v>
                </c:pt>
                <c:pt idx="1">
                  <c:v>Bradesco</c:v>
                </c:pt>
                <c:pt idx="2">
                  <c:v>Santander</c:v>
                </c:pt>
              </c:strCache>
            </c:strRef>
          </c:cat>
          <c:val>
            <c:numRef>
              <c:f>Plan1!$B$2:$B$4</c:f>
              <c:numCache>
                <c:formatCode>#,##0_ ;[Red]\-#,##0\ </c:formatCode>
                <c:ptCount val="3"/>
                <c:pt idx="0">
                  <c:v>1503503</c:v>
                </c:pt>
                <c:pt idx="1">
                  <c:v>1211272</c:v>
                </c:pt>
                <c:pt idx="2">
                  <c:v>683732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Plan1!$A$2:$A$4</c:f>
              <c:strCache>
                <c:ptCount val="3"/>
                <c:pt idx="0">
                  <c:v>Itaú Unibanco</c:v>
                </c:pt>
                <c:pt idx="1">
                  <c:v>Bradesco</c:v>
                </c:pt>
                <c:pt idx="2">
                  <c:v>Santander</c:v>
                </c:pt>
              </c:strCache>
            </c:strRef>
          </c:cat>
          <c:val>
            <c:numRef>
              <c:f>Plan1!$C$2:$C$4</c:f>
              <c:numCache>
                <c:formatCode>#,##0_ ;[Red]\-#,##0\ </c:formatCode>
                <c:ptCount val="3"/>
                <c:pt idx="0">
                  <c:v>1649613</c:v>
                </c:pt>
                <c:pt idx="1">
                  <c:v>1287292</c:v>
                </c:pt>
                <c:pt idx="2">
                  <c:v>805819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82033504"/>
        <c:axId val="382033896"/>
      </c:barChart>
      <c:catAx>
        <c:axId val="3820335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pt-BR"/>
          </a:p>
        </c:txPr>
        <c:crossAx val="382033896"/>
        <c:crosses val="autoZero"/>
        <c:auto val="1"/>
        <c:lblAlgn val="ctr"/>
        <c:lblOffset val="100"/>
        <c:noMultiLvlLbl val="0"/>
      </c:catAx>
      <c:valAx>
        <c:axId val="382033896"/>
        <c:scaling>
          <c:orientation val="minMax"/>
        </c:scaling>
        <c:delete val="1"/>
        <c:axPos val="l"/>
        <c:numFmt formatCode="#,##0_ ;[Red]\-#,##0\ " sourceLinked="1"/>
        <c:majorTickMark val="out"/>
        <c:minorTickMark val="none"/>
        <c:tickLblPos val="nextTo"/>
        <c:crossAx val="38203350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0024713516803119"/>
          <c:y val="4.6243745533897018E-3"/>
          <c:w val="0.33686587272362445"/>
          <c:h val="7.482866981372599E-2"/>
        </c:manualLayout>
      </c:layout>
      <c:overlay val="0"/>
      <c:txPr>
        <a:bodyPr/>
        <a:lstStyle/>
        <a:p>
          <a:pPr>
            <a:defRPr sz="1600"/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220639847158899E-2"/>
          <c:y val="0.21706236735144901"/>
          <c:w val="0.97555872030568225"/>
          <c:h val="0.664610802518392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2400" b="1"/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Plan1!$A$2:$A$4</c:f>
              <c:strCache>
                <c:ptCount val="3"/>
                <c:pt idx="0">
                  <c:v>Itaú Unibanco</c:v>
                </c:pt>
                <c:pt idx="1">
                  <c:v>Bradesco</c:v>
                </c:pt>
                <c:pt idx="2">
                  <c:v>Santander</c:v>
                </c:pt>
              </c:strCache>
            </c:strRef>
          </c:cat>
          <c:val>
            <c:numRef>
              <c:f>Plan1!$B$2:$B$4</c:f>
              <c:numCache>
                <c:formatCode>#,##0_ ;[Red]\-#,##0\ </c:formatCode>
                <c:ptCount val="3"/>
                <c:pt idx="0">
                  <c:v>600089</c:v>
                </c:pt>
                <c:pt idx="1">
                  <c:v>492931</c:v>
                </c:pt>
                <c:pt idx="2">
                  <c:v>347907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Plan1!$A$2:$A$4</c:f>
              <c:strCache>
                <c:ptCount val="3"/>
                <c:pt idx="0">
                  <c:v>Itaú Unibanco</c:v>
                </c:pt>
                <c:pt idx="1">
                  <c:v>Bradesco</c:v>
                </c:pt>
                <c:pt idx="2">
                  <c:v>Santander</c:v>
                </c:pt>
              </c:strCache>
            </c:strRef>
          </c:cat>
          <c:val>
            <c:numRef>
              <c:f>Plan1!$C$2:$C$4</c:f>
              <c:numCache>
                <c:formatCode>#,##0_ ;[Red]\-#,##0\ </c:formatCode>
                <c:ptCount val="3"/>
                <c:pt idx="0">
                  <c:v>636934</c:v>
                </c:pt>
                <c:pt idx="1">
                  <c:v>531615</c:v>
                </c:pt>
                <c:pt idx="2">
                  <c:v>386736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82034680"/>
        <c:axId val="382035072"/>
      </c:barChart>
      <c:catAx>
        <c:axId val="3820346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pt-BR"/>
          </a:p>
        </c:txPr>
        <c:crossAx val="382035072"/>
        <c:crosses val="autoZero"/>
        <c:auto val="1"/>
        <c:lblAlgn val="ctr"/>
        <c:lblOffset val="100"/>
        <c:noMultiLvlLbl val="0"/>
      </c:catAx>
      <c:valAx>
        <c:axId val="382035072"/>
        <c:scaling>
          <c:orientation val="minMax"/>
        </c:scaling>
        <c:delete val="1"/>
        <c:axPos val="l"/>
        <c:numFmt formatCode="#,##0_ ;[Red]\-#,##0\ " sourceLinked="1"/>
        <c:majorTickMark val="out"/>
        <c:minorTickMark val="none"/>
        <c:tickLblPos val="nextTo"/>
        <c:crossAx val="38203468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3885376171764289"/>
          <c:y val="3.4028178576141613E-2"/>
          <c:w val="0.23038924093818122"/>
          <c:h val="6.057209362225794E-2"/>
        </c:manualLayout>
      </c:layout>
      <c:overlay val="0"/>
      <c:txPr>
        <a:bodyPr/>
        <a:lstStyle/>
        <a:p>
          <a:pPr>
            <a:defRPr sz="1600"/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2000"/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727494413419603E-3"/>
          <c:y val="0.17649785401998153"/>
          <c:w val="0.97174298740135712"/>
          <c:h val="0.73265568911726731"/>
        </c:manualLayout>
      </c:layout>
      <c:lineChart>
        <c:grouping val="standar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Bradesco</c:v>
                </c:pt>
              </c:strCache>
            </c:strRef>
          </c:tx>
          <c:spPr>
            <a:ln w="38100">
              <a:solidFill>
                <a:srgbClr val="00B0F0"/>
              </a:solidFill>
            </a:ln>
          </c:spPr>
          <c:marker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dLbls>
            <c:dLbl>
              <c:idx val="7"/>
              <c:layout>
                <c:manualLayout>
                  <c:x val="-2.6154530649899661E-2"/>
                  <c:y val="-4.87502764527777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>
                    <a:solidFill>
                      <a:srgbClr val="00B0F0"/>
                    </a:solidFill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Plan1!$A$2:$A$9</c:f>
              <c:strCache>
                <c:ptCount val="8"/>
                <c:pt idx="0">
                  <c:v>mar/17</c:v>
                </c:pt>
                <c:pt idx="1">
                  <c:v>jun/17</c:v>
                </c:pt>
                <c:pt idx="2">
                  <c:v>set/17</c:v>
                </c:pt>
                <c:pt idx="3">
                  <c:v>dez/17</c:v>
                </c:pt>
                <c:pt idx="4">
                  <c:v>mar/18</c:v>
                </c:pt>
                <c:pt idx="5">
                  <c:v>jun/18</c:v>
                </c:pt>
                <c:pt idx="6">
                  <c:v>set/18</c:v>
                </c:pt>
                <c:pt idx="7">
                  <c:v>dez/18</c:v>
                </c:pt>
              </c:strCache>
            </c:strRef>
          </c:cat>
          <c:val>
            <c:numRef>
              <c:f>Plan1!$B$2:$B$9</c:f>
              <c:numCache>
                <c:formatCode>General</c:formatCode>
                <c:ptCount val="8"/>
                <c:pt idx="0">
                  <c:v>5.6</c:v>
                </c:pt>
                <c:pt idx="1">
                  <c:v>4.9000000000000004</c:v>
                </c:pt>
                <c:pt idx="2">
                  <c:v>4.8</c:v>
                </c:pt>
                <c:pt idx="3">
                  <c:v>4.7</c:v>
                </c:pt>
                <c:pt idx="4">
                  <c:v>4.4000000000000004</c:v>
                </c:pt>
                <c:pt idx="5">
                  <c:v>3.9</c:v>
                </c:pt>
                <c:pt idx="6">
                  <c:v>3.6</c:v>
                </c:pt>
                <c:pt idx="7">
                  <c:v>3.5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Itaú Unibanco</c:v>
                </c:pt>
              </c:strCache>
            </c:strRef>
          </c:tx>
          <c:spPr>
            <a:ln w="38100">
              <a:solidFill>
                <a:srgbClr val="FF6600"/>
              </a:solidFill>
            </a:ln>
          </c:spPr>
          <c:marker>
            <c:spPr>
              <a:solidFill>
                <a:srgbClr val="FFC000"/>
              </a:solidFill>
              <a:ln>
                <a:solidFill>
                  <a:schemeClr val="accent4"/>
                </a:solidFill>
              </a:ln>
            </c:spPr>
          </c:marker>
          <c:dLbls>
            <c:dLbl>
              <c:idx val="4"/>
              <c:layout>
                <c:manualLayout>
                  <c:x val="-3.9892367795983368E-2"/>
                  <c:y val="-2.83181839500593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8.9245533899890168E-3"/>
                  <c:y val="-2.08414486655401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4.9142746445894198E-3"/>
                  <c:y val="-4.76819471381079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>
                    <a:solidFill>
                      <a:srgbClr val="FFC000"/>
                    </a:solidFill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Plan1!$A$2:$A$9</c:f>
              <c:strCache>
                <c:ptCount val="8"/>
                <c:pt idx="0">
                  <c:v>mar/17</c:v>
                </c:pt>
                <c:pt idx="1">
                  <c:v>jun/17</c:v>
                </c:pt>
                <c:pt idx="2">
                  <c:v>set/17</c:v>
                </c:pt>
                <c:pt idx="3">
                  <c:v>dez/17</c:v>
                </c:pt>
                <c:pt idx="4">
                  <c:v>mar/18</c:v>
                </c:pt>
                <c:pt idx="5">
                  <c:v>jun/18</c:v>
                </c:pt>
                <c:pt idx="6">
                  <c:v>set/18</c:v>
                </c:pt>
                <c:pt idx="7">
                  <c:v>dez/18</c:v>
                </c:pt>
              </c:strCache>
            </c:strRef>
          </c:cat>
          <c:val>
            <c:numRef>
              <c:f>Plan1!$C$2:$C$9</c:f>
              <c:numCache>
                <c:formatCode>General</c:formatCode>
                <c:ptCount val="8"/>
                <c:pt idx="0">
                  <c:v>4.2</c:v>
                </c:pt>
                <c:pt idx="1">
                  <c:v>3.9</c:v>
                </c:pt>
                <c:pt idx="2">
                  <c:v>3.8</c:v>
                </c:pt>
                <c:pt idx="3">
                  <c:v>3.7</c:v>
                </c:pt>
                <c:pt idx="4">
                  <c:v>3.7</c:v>
                </c:pt>
                <c:pt idx="5">
                  <c:v>3.4</c:v>
                </c:pt>
                <c:pt idx="6">
                  <c:v>3.5</c:v>
                </c:pt>
                <c:pt idx="7">
                  <c:v>3.5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Santander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3"/>
              <c:layout>
                <c:manualLayout>
                  <c:x val="-2.7122338024326492E-2"/>
                  <c:y val="-4.32716545190977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1.3869766931661372E-3"/>
                  <c:y val="-3.79443334490493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>
                    <a:solidFill>
                      <a:srgbClr val="FF0000"/>
                    </a:solidFill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Plan1!$A$2:$A$9</c:f>
              <c:strCache>
                <c:ptCount val="8"/>
                <c:pt idx="0">
                  <c:v>mar/17</c:v>
                </c:pt>
                <c:pt idx="1">
                  <c:v>jun/17</c:v>
                </c:pt>
                <c:pt idx="2">
                  <c:v>set/17</c:v>
                </c:pt>
                <c:pt idx="3">
                  <c:v>dez/17</c:v>
                </c:pt>
                <c:pt idx="4">
                  <c:v>mar/18</c:v>
                </c:pt>
                <c:pt idx="5">
                  <c:v>jun/18</c:v>
                </c:pt>
                <c:pt idx="6">
                  <c:v>set/18</c:v>
                </c:pt>
                <c:pt idx="7">
                  <c:v>dez/18</c:v>
                </c:pt>
              </c:strCache>
            </c:strRef>
          </c:cat>
          <c:val>
            <c:numRef>
              <c:f>Plan1!$D$2:$D$9</c:f>
              <c:numCache>
                <c:formatCode>General</c:formatCode>
                <c:ptCount val="8"/>
                <c:pt idx="0">
                  <c:v>2.9</c:v>
                </c:pt>
                <c:pt idx="1">
                  <c:v>2.9</c:v>
                </c:pt>
                <c:pt idx="2">
                  <c:v>2.9</c:v>
                </c:pt>
                <c:pt idx="3">
                  <c:v>3.2</c:v>
                </c:pt>
                <c:pt idx="4">
                  <c:v>2.9</c:v>
                </c:pt>
                <c:pt idx="5">
                  <c:v>2.8</c:v>
                </c:pt>
                <c:pt idx="6">
                  <c:v>2.9</c:v>
                </c:pt>
                <c:pt idx="7">
                  <c:v>3.1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83529560"/>
        <c:axId val="383529952"/>
      </c:lineChart>
      <c:catAx>
        <c:axId val="383529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83529952"/>
        <c:crosses val="autoZero"/>
        <c:auto val="1"/>
        <c:lblAlgn val="ctr"/>
        <c:lblOffset val="100"/>
        <c:noMultiLvlLbl val="0"/>
      </c:catAx>
      <c:valAx>
        <c:axId val="3835299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83529560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226545657390347E-2"/>
          <c:y val="0.20127716408817981"/>
          <c:w val="0.92339478828423871"/>
          <c:h val="0.695325539814798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Plan1!$A$2:$A$4</c:f>
              <c:strCache>
                <c:ptCount val="3"/>
                <c:pt idx="0">
                  <c:v>Itaú Unibanco</c:v>
                </c:pt>
                <c:pt idx="1">
                  <c:v>Bradesco</c:v>
                </c:pt>
                <c:pt idx="2">
                  <c:v>Santander</c:v>
                </c:pt>
              </c:strCache>
            </c:strRef>
          </c:cat>
          <c:val>
            <c:numRef>
              <c:f>Plan1!$B$2:$B$4</c:f>
              <c:numCache>
                <c:formatCode>#,##0</c:formatCode>
                <c:ptCount val="3"/>
                <c:pt idx="0">
                  <c:v>74721</c:v>
                </c:pt>
                <c:pt idx="1">
                  <c:v>72677</c:v>
                </c:pt>
                <c:pt idx="2">
                  <c:v>47222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Plan1!$A$2:$A$4</c:f>
              <c:strCache>
                <c:ptCount val="3"/>
                <c:pt idx="0">
                  <c:v>Itaú Unibanco</c:v>
                </c:pt>
                <c:pt idx="1">
                  <c:v>Bradesco</c:v>
                </c:pt>
                <c:pt idx="2">
                  <c:v>Santander</c:v>
                </c:pt>
              </c:strCache>
            </c:strRef>
          </c:cat>
          <c:val>
            <c:numRef>
              <c:f>Plan1!$C$2:$C$4</c:f>
              <c:numCache>
                <c:formatCode>#,##0</c:formatCode>
                <c:ptCount val="3"/>
                <c:pt idx="0">
                  <c:v>74664</c:v>
                </c:pt>
                <c:pt idx="1">
                  <c:v>69816</c:v>
                </c:pt>
                <c:pt idx="2">
                  <c:v>53490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83531912"/>
        <c:axId val="383531520"/>
      </c:barChart>
      <c:catAx>
        <c:axId val="383531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83531520"/>
        <c:crosses val="autoZero"/>
        <c:auto val="1"/>
        <c:lblAlgn val="ctr"/>
        <c:lblOffset val="100"/>
        <c:noMultiLvlLbl val="0"/>
      </c:catAx>
      <c:valAx>
        <c:axId val="38353152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383531912"/>
        <c:crosses val="autoZero"/>
        <c:crossBetween val="between"/>
        <c:majorUnit val="1500"/>
        <c:minorUnit val="1000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2753544006498198"/>
          <c:y val="1.593873835054975E-2"/>
          <c:w val="0.33609981258351446"/>
          <c:h val="6.28957087220599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198758670495512E-2"/>
          <c:y val="0.2394760180435532"/>
          <c:w val="0.97270962638490066"/>
          <c:h val="0.641681668586716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2400" b="1"/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Plan1!$A$2:$A$4</c:f>
              <c:strCache>
                <c:ptCount val="3"/>
                <c:pt idx="0">
                  <c:v>Itaú Unibanco</c:v>
                </c:pt>
                <c:pt idx="1">
                  <c:v>Bradesco</c:v>
                </c:pt>
                <c:pt idx="2">
                  <c:v>Santander</c:v>
                </c:pt>
              </c:strCache>
            </c:strRef>
          </c:cat>
          <c:val>
            <c:numRef>
              <c:f>Plan1!$B$2:$B$4</c:f>
              <c:numCache>
                <c:formatCode>_(* #,##0_);_(* \(#,##0\);_(* "-"??_);_(@_)</c:formatCode>
                <c:ptCount val="3"/>
                <c:pt idx="0">
                  <c:v>62340</c:v>
                </c:pt>
                <c:pt idx="1">
                  <c:v>56531</c:v>
                </c:pt>
                <c:pt idx="2">
                  <c:v>34945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Plan1!$A$2:$A$4</c:f>
              <c:strCache>
                <c:ptCount val="3"/>
                <c:pt idx="0">
                  <c:v>Itaú Unibanco</c:v>
                </c:pt>
                <c:pt idx="1">
                  <c:v>Bradesco</c:v>
                </c:pt>
                <c:pt idx="2">
                  <c:v>Santander</c:v>
                </c:pt>
              </c:strCache>
            </c:strRef>
          </c:cat>
          <c:val>
            <c:numRef>
              <c:f>Plan1!$C$2:$C$4</c:f>
              <c:numCache>
                <c:formatCode>_(* #,##0_);_(* \(#,##0\);_(* "-"??_);_(@_)</c:formatCode>
                <c:ptCount val="3"/>
                <c:pt idx="0">
                  <c:v>61237</c:v>
                </c:pt>
                <c:pt idx="1">
                  <c:v>39468</c:v>
                </c:pt>
                <c:pt idx="2">
                  <c:v>30606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83532696"/>
        <c:axId val="383533088"/>
      </c:barChart>
      <c:catAx>
        <c:axId val="3835326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pt-BR"/>
          </a:p>
        </c:txPr>
        <c:crossAx val="383533088"/>
        <c:crosses val="autoZero"/>
        <c:auto val="1"/>
        <c:lblAlgn val="ctr"/>
        <c:lblOffset val="100"/>
        <c:noMultiLvlLbl val="0"/>
      </c:catAx>
      <c:valAx>
        <c:axId val="383533088"/>
        <c:scaling>
          <c:orientation val="minMax"/>
        </c:scaling>
        <c:delete val="1"/>
        <c:axPos val="l"/>
        <c:numFmt formatCode="_(* #,##0_);_(* \(#,##0\);_(* &quot;-&quot;??_);_(@_)" sourceLinked="1"/>
        <c:majorTickMark val="out"/>
        <c:minorTickMark val="none"/>
        <c:tickLblPos val="nextTo"/>
        <c:crossAx val="3835326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0468811658516359E-2"/>
          <c:y val="0"/>
          <c:w val="0.37493580174502827"/>
          <c:h val="8.5392808696615446E-2"/>
        </c:manualLayout>
      </c:layout>
      <c:overlay val="0"/>
      <c:txPr>
        <a:bodyPr/>
        <a:lstStyle/>
        <a:p>
          <a:pPr>
            <a:defRPr sz="1600"/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643447723139076E-2"/>
          <c:y val="0.13275553661185541"/>
          <c:w val="0.97357625025050076"/>
          <c:h val="0.723391052679642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2400" b="1"/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Plan1!$A$2:$A$4</c:f>
              <c:strCache>
                <c:ptCount val="3"/>
                <c:pt idx="0">
                  <c:v>Itaú Unibanco</c:v>
                </c:pt>
                <c:pt idx="1">
                  <c:v>Bradesco</c:v>
                </c:pt>
                <c:pt idx="2">
                  <c:v>Santander</c:v>
                </c:pt>
              </c:strCache>
            </c:strRef>
          </c:cat>
          <c:val>
            <c:numRef>
              <c:f>Plan1!$B$2:$B$4</c:f>
              <c:numCache>
                <c:formatCode>_(* #,##0_);_(* \(#,##0\);_(* "-"??_);_(@_)</c:formatCode>
                <c:ptCount val="3"/>
                <c:pt idx="0">
                  <c:v>18750</c:v>
                </c:pt>
                <c:pt idx="1">
                  <c:v>25084</c:v>
                </c:pt>
                <c:pt idx="2">
                  <c:v>11779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Plan1!$A$2:$A$4</c:f>
              <c:strCache>
                <c:ptCount val="3"/>
                <c:pt idx="0">
                  <c:v>Itaú Unibanco</c:v>
                </c:pt>
                <c:pt idx="1">
                  <c:v>Bradesco</c:v>
                </c:pt>
                <c:pt idx="2">
                  <c:v>Santander</c:v>
                </c:pt>
              </c:strCache>
            </c:strRef>
          </c:cat>
          <c:val>
            <c:numRef>
              <c:f>Plan1!$C$2:$C$4</c:f>
              <c:numCache>
                <c:formatCode>_(* #,##0_);_(* \(#,##0\);_(* "-"??_);_(@_)</c:formatCode>
                <c:ptCount val="3"/>
                <c:pt idx="0">
                  <c:v>14501</c:v>
                </c:pt>
                <c:pt idx="1">
                  <c:v>18225</c:v>
                </c:pt>
                <c:pt idx="2">
                  <c:v>12684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81994632"/>
        <c:axId val="381995024"/>
      </c:barChart>
      <c:catAx>
        <c:axId val="3819946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pt-BR"/>
          </a:p>
        </c:txPr>
        <c:crossAx val="381995024"/>
        <c:crosses val="autoZero"/>
        <c:auto val="1"/>
        <c:lblAlgn val="ctr"/>
        <c:lblOffset val="100"/>
        <c:noMultiLvlLbl val="0"/>
      </c:catAx>
      <c:valAx>
        <c:axId val="381995024"/>
        <c:scaling>
          <c:orientation val="minMax"/>
        </c:scaling>
        <c:delete val="1"/>
        <c:axPos val="l"/>
        <c:numFmt formatCode="_(* #,##0_);_(* \(#,##0\);_(* &quot;-&quot;??_);_(@_)" sourceLinked="1"/>
        <c:majorTickMark val="out"/>
        <c:minorTickMark val="none"/>
        <c:tickLblPos val="nextTo"/>
        <c:crossAx val="38199463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4866995910307676E-2"/>
          <c:y val="1.8832478682616817E-2"/>
          <c:w val="0.3390351805774201"/>
          <c:h val="8.3815956835713107E-2"/>
        </c:manualLayout>
      </c:layout>
      <c:overlay val="0"/>
      <c:txPr>
        <a:bodyPr/>
        <a:lstStyle/>
        <a:p>
          <a:pPr>
            <a:defRPr sz="1600"/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2000"/>
      </a:pPr>
      <a:endParaRPr lang="pt-B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936242842817611E-2"/>
          <c:y val="0.2244982966692905"/>
          <c:w val="0.97412751431436473"/>
          <c:h val="0.668535867069088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2400" b="1"/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Plan1!$A$2:$A$4</c:f>
              <c:strCache>
                <c:ptCount val="3"/>
                <c:pt idx="0">
                  <c:v>Itaú Unibanco</c:v>
                </c:pt>
                <c:pt idx="1">
                  <c:v>Bradesco</c:v>
                </c:pt>
                <c:pt idx="2">
                  <c:v>Santander</c:v>
                </c:pt>
              </c:strCache>
            </c:strRef>
          </c:cat>
          <c:val>
            <c:numRef>
              <c:f>Plan1!$B$2:$B$4</c:f>
              <c:numCache>
                <c:formatCode>#,##0_ ;[Red]\-#,##0\ </c:formatCode>
                <c:ptCount val="3"/>
                <c:pt idx="0">
                  <c:v>35802</c:v>
                </c:pt>
                <c:pt idx="1">
                  <c:v>24028</c:v>
                </c:pt>
                <c:pt idx="2">
                  <c:v>15611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Plan1!$A$2:$A$4</c:f>
              <c:strCache>
                <c:ptCount val="3"/>
                <c:pt idx="0">
                  <c:v>Itaú Unibanco</c:v>
                </c:pt>
                <c:pt idx="1">
                  <c:v>Bradesco</c:v>
                </c:pt>
                <c:pt idx="2">
                  <c:v>Santander</c:v>
                </c:pt>
              </c:strCache>
            </c:strRef>
          </c:cat>
          <c:val>
            <c:numRef>
              <c:f>Plan1!$C$2:$C$4</c:f>
              <c:numCache>
                <c:formatCode>#,##0_ ;[Red]\-#,##0\ </c:formatCode>
                <c:ptCount val="3"/>
                <c:pt idx="0">
                  <c:v>38400</c:v>
                </c:pt>
                <c:pt idx="1">
                  <c:v>25220</c:v>
                </c:pt>
                <c:pt idx="2">
                  <c:v>17269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81995808"/>
        <c:axId val="381996200"/>
      </c:barChart>
      <c:catAx>
        <c:axId val="3819958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pt-BR"/>
          </a:p>
        </c:txPr>
        <c:crossAx val="381996200"/>
        <c:crosses val="autoZero"/>
        <c:auto val="1"/>
        <c:lblAlgn val="ctr"/>
        <c:lblOffset val="100"/>
        <c:noMultiLvlLbl val="0"/>
      </c:catAx>
      <c:valAx>
        <c:axId val="381996200"/>
        <c:scaling>
          <c:orientation val="minMax"/>
        </c:scaling>
        <c:delete val="1"/>
        <c:axPos val="l"/>
        <c:numFmt formatCode="#,##0_ ;[Red]\-#,##0\ " sourceLinked="1"/>
        <c:majorTickMark val="out"/>
        <c:minorTickMark val="none"/>
        <c:tickLblPos val="nextTo"/>
        <c:crossAx val="38199580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4.23151090566703E-3"/>
          <c:y val="2.3781609555069617E-2"/>
          <c:w val="0.35918371844661001"/>
          <c:h val="9.050064682479908E-2"/>
        </c:manualLayout>
      </c:layout>
      <c:overlay val="0"/>
      <c:txPr>
        <a:bodyPr/>
        <a:lstStyle/>
        <a:p>
          <a:pPr>
            <a:defRPr sz="1600"/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</cdr:x>
      <cdr:y>0.07997</cdr:y>
    </cdr:from>
    <cdr:to>
      <cdr:x>0.90322</cdr:x>
      <cdr:y>0.16929</cdr:y>
    </cdr:to>
    <cdr:sp macro="" textlink="">
      <cdr:nvSpPr>
        <cdr:cNvPr id="2" name="CaixaDeTexto 6"/>
        <cdr:cNvSpPr txBox="1"/>
      </cdr:nvSpPr>
      <cdr:spPr>
        <a:xfrm xmlns:a="http://schemas.openxmlformats.org/drawingml/2006/main">
          <a:off x="8928991" y="382331"/>
          <a:ext cx="1152063" cy="427022"/>
        </a:xfrm>
        <a:prstGeom xmlns:a="http://schemas.openxmlformats.org/drawingml/2006/main" prst="rect">
          <a:avLst/>
        </a:prstGeom>
        <a:solidFill xmlns:a="http://schemas.openxmlformats.org/drawingml/2006/main">
          <a:srgbClr val="FFFF99"/>
        </a:solidFill>
      </cdr:spPr>
      <cdr:txBody>
        <a:bodyPr xmlns:a="http://schemas.openxmlformats.org/drawingml/2006/main" wrap="square" lIns="102860" tIns="51430" rIns="102860" bIns="51430" rtlCol="0">
          <a:spAutoFit/>
        </a:bodyPr>
        <a:lstStyle xmlns:a="http://schemas.openxmlformats.org/drawingml/2006/main">
          <a:defPPr>
            <a:defRPr lang="pt-BR"/>
          </a:defPPr>
          <a:lvl1pPr marL="0" algn="l" defTabSz="1028606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514305" algn="l" defTabSz="1028606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028606" algn="l" defTabSz="1028606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542910" algn="l" defTabSz="1028606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057215" algn="l" defTabSz="1028606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571517" algn="l" defTabSz="1028606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3085820" algn="l" defTabSz="1028606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600125" algn="l" defTabSz="1028606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4114427" algn="l" defTabSz="1028606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t-BR" sz="2000" b="1" dirty="0" smtClean="0"/>
            <a:t>13,3%</a:t>
          </a:r>
          <a:endParaRPr lang="pt-BR" sz="2000" b="1" dirty="0"/>
        </a:p>
      </cdr:txBody>
    </cdr:sp>
  </cdr:relSizeAnchor>
  <cdr:relSizeAnchor xmlns:cdr="http://schemas.openxmlformats.org/drawingml/2006/chartDrawing">
    <cdr:from>
      <cdr:x>0.46175</cdr:x>
      <cdr:y>0.08748</cdr:y>
    </cdr:from>
    <cdr:to>
      <cdr:x>0.56497</cdr:x>
      <cdr:y>0.1768</cdr:y>
    </cdr:to>
    <cdr:sp macro="" textlink="">
      <cdr:nvSpPr>
        <cdr:cNvPr id="6" name="CaixaDeTexto 6"/>
        <cdr:cNvSpPr txBox="1"/>
      </cdr:nvSpPr>
      <cdr:spPr>
        <a:xfrm xmlns:a="http://schemas.openxmlformats.org/drawingml/2006/main">
          <a:off x="5153710" y="418205"/>
          <a:ext cx="1152063" cy="427022"/>
        </a:xfrm>
        <a:prstGeom xmlns:a="http://schemas.openxmlformats.org/drawingml/2006/main" prst="rect">
          <a:avLst/>
        </a:prstGeom>
        <a:solidFill xmlns:a="http://schemas.openxmlformats.org/drawingml/2006/main">
          <a:srgbClr val="FFFF99"/>
        </a:solidFill>
      </cdr:spPr>
      <cdr:txBody>
        <a:bodyPr xmlns:a="http://schemas.openxmlformats.org/drawingml/2006/main" wrap="square" lIns="102860" tIns="51430" rIns="102860" bIns="5143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t-BR" sz="2000" b="1" dirty="0" smtClean="0">
              <a:solidFill>
                <a:srgbClr val="FF0000"/>
              </a:solidFill>
            </a:rPr>
            <a:t>-3,9%</a:t>
          </a:r>
          <a:endParaRPr lang="pt-BR" sz="2000" b="1" dirty="0">
            <a:solidFill>
              <a:srgbClr val="FF000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0.48727</cdr:x>
      <cdr:y>0.00601</cdr:y>
    </cdr:from>
    <cdr:to>
      <cdr:x>1</cdr:x>
      <cdr:y>0.13523</cdr:y>
    </cdr:to>
    <cdr:sp macro="" textlink="">
      <cdr:nvSpPr>
        <cdr:cNvPr id="2" name="CaixaDeTexto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668964" y="30597"/>
          <a:ext cx="5965175" cy="657862"/>
        </a:xfrm>
        <a:prstGeom xmlns:a="http://schemas.openxmlformats.org/drawingml/2006/main" prst="rect">
          <a:avLst/>
        </a:prstGeom>
        <a:solidFill xmlns:a="http://schemas.openxmlformats.org/drawingml/2006/main">
          <a:srgbClr val="FFC000"/>
        </a:solidFill>
        <a:ln xmlns:a="http://schemas.openxmlformats.org/drawingml/2006/main">
          <a:noFill/>
        </a:ln>
        <a:extLst xmlns:a="http://schemas.openxmlformats.org/drawingml/2006/main"/>
      </cdr:spPr>
      <cdr:txBody>
        <a:bodyPr xmlns:a="http://schemas.openxmlformats.org/drawingml/2006/main" wrap="square" lIns="102860" tIns="51430" rIns="102860" bIns="51430">
          <a:spAutoFit/>
        </a:bodyPr>
        <a:lstStyle xmlns:a="http://schemas.openxmlformats.org/drawingml/2006/main">
          <a:defPPr>
            <a:defRPr lang="pt-BR"/>
          </a:defPPr>
          <a:lvl1pPr marL="0" algn="l" defTabSz="1028606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514305" algn="l" defTabSz="1028606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028606" algn="l" defTabSz="1028606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542910" algn="l" defTabSz="1028606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057215" algn="l" defTabSz="1028606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571517" algn="l" defTabSz="1028606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3085820" algn="l" defTabSz="1028606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600125" algn="l" defTabSz="1028606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4114427" algn="l" defTabSz="1028606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1" hangingPunct="1">
            <a:spcBef>
              <a:spcPct val="0"/>
            </a:spcBef>
            <a:buClrTx/>
            <a:buFontTx/>
            <a:buNone/>
          </a:pPr>
          <a:r>
            <a:rPr lang="pt-BR" altLang="pt-BR" sz="1800" b="1" dirty="0">
              <a:solidFill>
                <a:schemeClr val="tx1"/>
              </a:solidFill>
              <a:latin typeface="Arial" charset="0"/>
            </a:rPr>
            <a:t>Os </a:t>
          </a:r>
          <a:r>
            <a:rPr lang="pt-BR" altLang="pt-BR" sz="1800" b="1" dirty="0" smtClean="0">
              <a:solidFill>
                <a:schemeClr val="tx1"/>
              </a:solidFill>
              <a:latin typeface="Arial" charset="0"/>
            </a:rPr>
            <a:t>três </a:t>
          </a:r>
          <a:r>
            <a:rPr lang="pt-BR" altLang="pt-BR" sz="1800" b="1" dirty="0">
              <a:solidFill>
                <a:schemeClr val="tx1"/>
              </a:solidFill>
              <a:latin typeface="Arial" charset="0"/>
            </a:rPr>
            <a:t>bancos </a:t>
          </a:r>
          <a:r>
            <a:rPr lang="pt-BR" altLang="pt-BR" sz="1800" b="1" dirty="0" smtClean="0">
              <a:solidFill>
                <a:schemeClr val="tx1"/>
              </a:solidFill>
              <a:latin typeface="Arial" charset="0"/>
            </a:rPr>
            <a:t>gastaram R</a:t>
          </a:r>
          <a:r>
            <a:rPr lang="pt-BR" altLang="pt-BR" sz="1800" b="1" dirty="0">
              <a:solidFill>
                <a:schemeClr val="tx1"/>
              </a:solidFill>
              <a:latin typeface="Arial" charset="0"/>
            </a:rPr>
            <a:t>$ </a:t>
          </a:r>
          <a:r>
            <a:rPr lang="pt-BR" altLang="pt-BR" sz="1800" b="1" dirty="0" smtClean="0">
              <a:solidFill>
                <a:schemeClr val="tx1"/>
              </a:solidFill>
              <a:latin typeface="Arial" charset="0"/>
            </a:rPr>
            <a:t>22,5 bilhões a menos com captação no mercado em doze meses.</a:t>
          </a:r>
          <a:endParaRPr lang="pt-BR" altLang="pt-BR" sz="1800" b="1" dirty="0">
            <a:solidFill>
              <a:schemeClr val="tx1"/>
            </a:solidFill>
            <a:latin typeface="Arial" charset="0"/>
          </a:endParaRPr>
        </a:p>
      </cdr:txBody>
    </cdr:sp>
  </cdr:relSizeAnchor>
  <cdr:relSizeAnchor xmlns:cdr="http://schemas.openxmlformats.org/drawingml/2006/chartDrawing">
    <cdr:from>
      <cdr:x>0.80846</cdr:x>
      <cdr:y>0.38226</cdr:y>
    </cdr:from>
    <cdr:to>
      <cdr:x>0.89738</cdr:x>
      <cdr:y>0.46312</cdr:y>
    </cdr:to>
    <cdr:sp macro="" textlink="">
      <cdr:nvSpPr>
        <cdr:cNvPr id="4" name="CaixaDeTexto 5"/>
        <cdr:cNvSpPr txBox="1"/>
      </cdr:nvSpPr>
      <cdr:spPr>
        <a:xfrm xmlns:a="http://schemas.openxmlformats.org/drawingml/2006/main" flipH="1">
          <a:off x="9405726" y="1946098"/>
          <a:ext cx="1034507" cy="411641"/>
        </a:xfrm>
        <a:prstGeom xmlns:a="http://schemas.openxmlformats.org/drawingml/2006/main" prst="rect">
          <a:avLst/>
        </a:prstGeom>
        <a:solidFill xmlns:a="http://schemas.openxmlformats.org/drawingml/2006/main">
          <a:srgbClr val="FFFF99"/>
        </a:solidFill>
      </cdr:spPr>
      <cdr:txBody>
        <a:bodyPr xmlns:a="http://schemas.openxmlformats.org/drawingml/2006/main" wrap="square" lIns="102860" tIns="51430" rIns="102860" bIns="51430" rtlCol="0">
          <a:spAutoFit/>
        </a:bodyPr>
        <a:lstStyle xmlns:a="http://schemas.openxmlformats.org/drawingml/2006/main">
          <a:defPPr>
            <a:defRPr lang="pt-BR"/>
          </a:defPPr>
          <a:lvl1pPr marL="0" algn="l" defTabSz="1028606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514305" algn="l" defTabSz="1028606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028606" algn="l" defTabSz="1028606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542910" algn="l" defTabSz="1028606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057215" algn="l" defTabSz="1028606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571517" algn="l" defTabSz="1028606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3085820" algn="l" defTabSz="1028606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600125" algn="l" defTabSz="1028606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4114427" algn="l" defTabSz="1028606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t-BR" sz="2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-12,4%</a:t>
          </a:r>
          <a:endParaRPr lang="pt-BR" sz="2000" b="1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0.17095</cdr:x>
      <cdr:y>0.1702</cdr:y>
    </cdr:from>
    <cdr:to>
      <cdr:x>0.24717</cdr:x>
      <cdr:y>0.25105</cdr:y>
    </cdr:to>
    <cdr:sp macro="" textlink="">
      <cdr:nvSpPr>
        <cdr:cNvPr id="5" name="CaixaDeTexto 2"/>
        <cdr:cNvSpPr txBox="1"/>
      </cdr:nvSpPr>
      <cdr:spPr>
        <a:xfrm xmlns:a="http://schemas.openxmlformats.org/drawingml/2006/main">
          <a:off x="1988902" y="866479"/>
          <a:ext cx="886754" cy="411641"/>
        </a:xfrm>
        <a:prstGeom xmlns:a="http://schemas.openxmlformats.org/drawingml/2006/main" prst="rect">
          <a:avLst/>
        </a:prstGeom>
        <a:solidFill xmlns:a="http://schemas.openxmlformats.org/drawingml/2006/main">
          <a:srgbClr val="FFFF99"/>
        </a:solidFill>
      </cdr:spPr>
      <cdr:txBody>
        <a:bodyPr xmlns:a="http://schemas.openxmlformats.org/drawingml/2006/main" wrap="square" lIns="102860" tIns="51430" rIns="102860" bIns="5143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t-BR" sz="2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-1,8%</a:t>
          </a:r>
          <a:endParaRPr lang="pt-BR" sz="2000" b="1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0.46179</cdr:x>
      <cdr:y>0.19849</cdr:y>
    </cdr:from>
    <cdr:to>
      <cdr:x>0.56514</cdr:x>
      <cdr:y>0.27934</cdr:y>
    </cdr:to>
    <cdr:sp macro="" textlink="">
      <cdr:nvSpPr>
        <cdr:cNvPr id="8" name="CaixaDeTexto 2"/>
        <cdr:cNvSpPr txBox="1"/>
      </cdr:nvSpPr>
      <cdr:spPr>
        <a:xfrm xmlns:a="http://schemas.openxmlformats.org/drawingml/2006/main">
          <a:off x="5372471" y="1010495"/>
          <a:ext cx="1202504" cy="411641"/>
        </a:xfrm>
        <a:prstGeom xmlns:a="http://schemas.openxmlformats.org/drawingml/2006/main" prst="rect">
          <a:avLst/>
        </a:prstGeom>
        <a:solidFill xmlns:a="http://schemas.openxmlformats.org/drawingml/2006/main">
          <a:srgbClr val="FFFF99"/>
        </a:solidFill>
      </cdr:spPr>
      <cdr:txBody>
        <a:bodyPr xmlns:a="http://schemas.openxmlformats.org/drawingml/2006/main" wrap="square" lIns="102860" tIns="51430" rIns="102860" bIns="5143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t-BR" sz="2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-30,2%</a:t>
          </a:r>
          <a:endParaRPr lang="pt-BR" sz="2000" b="1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0.0483</cdr:x>
      <cdr:y>2.68585E-6</cdr:y>
    </cdr:from>
    <cdr:to>
      <cdr:x>0.34524</cdr:x>
      <cdr:y>0.2992</cdr:y>
    </cdr:to>
    <cdr:sp macro="" textlink="">
      <cdr:nvSpPr>
        <cdr:cNvPr id="2" name="Texto explicativo em elipse 1"/>
        <cdr:cNvSpPr/>
      </cdr:nvSpPr>
      <cdr:spPr>
        <a:xfrm xmlns:a="http://schemas.openxmlformats.org/drawingml/2006/main">
          <a:off x="576064" y="15"/>
          <a:ext cx="3541856" cy="1670982"/>
        </a:xfrm>
        <a:prstGeom xmlns:a="http://schemas.openxmlformats.org/drawingml/2006/main" prst="wedgeEllipseCallout">
          <a:avLst>
            <a:gd name="adj1" fmla="val -13236"/>
            <a:gd name="adj2" fmla="val 58229"/>
          </a:avLst>
        </a:prstGeom>
        <a:solidFill xmlns:a="http://schemas.openxmlformats.org/drawingml/2006/main">
          <a:srgbClr val="00B05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pt-BR"/>
          </a:defPPr>
          <a:lvl1pPr marL="0" algn="l" defTabSz="1028606" rtl="0" eaLnBrk="1" latinLnBrk="0" hangingPunct="1">
            <a:defRPr sz="21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514305" algn="l" defTabSz="1028606" rtl="0" eaLnBrk="1" latinLnBrk="0" hangingPunct="1">
            <a:defRPr sz="21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1028606" algn="l" defTabSz="1028606" rtl="0" eaLnBrk="1" latinLnBrk="0" hangingPunct="1">
            <a:defRPr sz="21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542910" algn="l" defTabSz="1028606" rtl="0" eaLnBrk="1" latinLnBrk="0" hangingPunct="1">
            <a:defRPr sz="21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2057215" algn="l" defTabSz="1028606" rtl="0" eaLnBrk="1" latinLnBrk="0" hangingPunct="1">
            <a:defRPr sz="21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571517" algn="l" defTabSz="1028606" rtl="0" eaLnBrk="1" latinLnBrk="0" hangingPunct="1">
            <a:defRPr sz="21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3085820" algn="l" defTabSz="1028606" rtl="0" eaLnBrk="1" latinLnBrk="0" hangingPunct="1">
            <a:defRPr sz="21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600125" algn="l" defTabSz="1028606" rtl="0" eaLnBrk="1" latinLnBrk="0" hangingPunct="1">
            <a:defRPr sz="21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4114427" algn="l" defTabSz="1028606" rtl="0" eaLnBrk="1" latinLnBrk="0" hangingPunct="1">
            <a:defRPr sz="21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t-BR" sz="1600" b="1" dirty="0" smtClean="0"/>
            <a:t>Incorporação dos empregados d0 Citibank no Brasil (2.897) e contratações para a rede de varejo e TI </a:t>
          </a:r>
          <a:endParaRPr lang="pt-BR" sz="16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A89E2F-D09D-4419-933A-CCA4C9DDC2C1}" type="datetimeFigureOut">
              <a:rPr lang="pt-BR" smtClean="0"/>
              <a:t>04/02/2019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E570A-5F78-4F77-8AD1-BAF01C237F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30271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0F94DF-FA34-4F88-B17C-73F626499DD5}" type="datetimeFigureOut">
              <a:rPr lang="pt-BR" smtClean="0"/>
              <a:t>04/02/2019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49238" y="744538"/>
            <a:ext cx="62992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9E96C4-85F5-4F12-9B35-AD1961D01C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8781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8606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514305" algn="l" defTabSz="1028606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1028606" algn="l" defTabSz="1028606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542910" algn="l" defTabSz="1028606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2057215" algn="l" defTabSz="1028606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2571517" algn="l" defTabSz="1028606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3085820" algn="l" defTabSz="1028606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3600125" algn="l" defTabSz="1028606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4114427" algn="l" defTabSz="1028606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49238" y="744538"/>
            <a:ext cx="6299200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E96C4-85F5-4F12-9B35-AD1961D01C0D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5728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49238" y="744538"/>
            <a:ext cx="6299200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E96C4-85F5-4F12-9B35-AD1961D01C0D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3881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E96C4-85F5-4F12-9B35-AD1961D01C0D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7584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49238" y="744538"/>
            <a:ext cx="6299200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E96C4-85F5-4F12-9B35-AD1961D01C0D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6821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49238" y="744538"/>
            <a:ext cx="6299200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E96C4-85F5-4F12-9B35-AD1961D01C0D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0763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7040880"/>
            <a:ext cx="12190413" cy="16002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1987239" y="3200"/>
            <a:ext cx="203174" cy="72009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203174" cy="72009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12190413" cy="264033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95047" y="6711239"/>
            <a:ext cx="11775939" cy="32504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828562" y="2960370"/>
            <a:ext cx="8533289" cy="1840230"/>
          </a:xfrm>
        </p:spPr>
        <p:txBody>
          <a:bodyPr/>
          <a:lstStyle>
            <a:lvl1pPr marL="0" indent="0" algn="ctr">
              <a:buNone/>
              <a:defRPr sz="1900" b="1" cap="all" spc="303" baseline="0">
                <a:solidFill>
                  <a:schemeClr val="tx2"/>
                </a:solidFill>
              </a:defRPr>
            </a:lvl1pPr>
            <a:lvl2pPr marL="554035" indent="0" algn="ctr">
              <a:buNone/>
            </a:lvl2pPr>
            <a:lvl3pPr marL="1108070" indent="0" algn="ctr">
              <a:buNone/>
            </a:lvl3pPr>
            <a:lvl4pPr marL="1662105" indent="0" algn="ctr">
              <a:buNone/>
            </a:lvl4pPr>
            <a:lvl5pPr marL="2216140" indent="0" algn="ctr">
              <a:buNone/>
            </a:lvl5pPr>
            <a:lvl6pPr marL="2770175" indent="0" algn="ctr">
              <a:buNone/>
            </a:lvl6pPr>
            <a:lvl7pPr marL="3324210" indent="0" algn="ctr">
              <a:buNone/>
            </a:lvl7pPr>
            <a:lvl8pPr marL="3878245" indent="0" algn="ctr">
              <a:buNone/>
            </a:lvl8pPr>
            <a:lvl9pPr marL="443228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D31A-690D-4E6E-B874-7D2D6A26F269}" type="datetime1">
              <a:rPr lang="pt-BR" smtClean="0"/>
              <a:t>04/02/2019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207237" y="2541118"/>
            <a:ext cx="11775939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203174" y="160020"/>
            <a:ext cx="11775939" cy="6874459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5688860" y="2221078"/>
            <a:ext cx="812694" cy="64008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807" tIns="55403" rIns="110807" bIns="5540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5814827" y="2320290"/>
            <a:ext cx="560759" cy="441655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807" tIns="55403" rIns="110807" bIns="5540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5790446" y="2309423"/>
            <a:ext cx="609521" cy="463391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C314C5-AEC7-4679-9CC9-962336A45CC8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281" y="400050"/>
            <a:ext cx="10361851" cy="1840230"/>
          </a:xfrm>
        </p:spPr>
        <p:txBody>
          <a:bodyPr anchor="b"/>
          <a:lstStyle>
            <a:lvl1pPr>
              <a:defRPr sz="51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78C01-F591-4532-BCBF-E69B5C54005D}" type="datetime1">
              <a:rPr lang="pt-BR" smtClean="0"/>
              <a:t>04/02/2019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14C5-AEC7-4679-9CC9-962336A45CC8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7040880"/>
            <a:ext cx="12190413" cy="16002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9345983" y="0"/>
            <a:ext cx="2844430" cy="72009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2190413" cy="16322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203174" cy="72009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95047" y="6711239"/>
            <a:ext cx="11775939" cy="32504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203174" y="163221"/>
            <a:ext cx="11775939" cy="6874459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6245966" y="3442030"/>
            <a:ext cx="655762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9118429" y="3072051"/>
            <a:ext cx="812694" cy="64008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807" tIns="55403" rIns="110807" bIns="5540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9244397" y="3171264"/>
            <a:ext cx="560759" cy="441655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807" tIns="55403" rIns="110807" bIns="5540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9220016" y="3160397"/>
            <a:ext cx="609521" cy="463391"/>
          </a:xfrm>
        </p:spPr>
        <p:txBody>
          <a:bodyPr/>
          <a:lstStyle/>
          <a:p>
            <a:fld id="{B2C314C5-AEC7-4679-9CC9-962336A45CC8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06347" y="320040"/>
            <a:ext cx="8736463" cy="611243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E0561-C641-43CC-98A3-5146B2AD2F2B}" type="datetime1">
              <a:rPr lang="pt-BR" smtClean="0"/>
              <a:t>04/02/2019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853917" y="320042"/>
            <a:ext cx="1930149" cy="6144101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5375126" y="6624786"/>
            <a:ext cx="4059408" cy="384048"/>
          </a:xfrm>
        </p:spPr>
        <p:txBody>
          <a:bodyPr/>
          <a:lstStyle/>
          <a:p>
            <a:fld id="{C155594A-0565-40BD-A915-B1E08C4BFBFB}" type="datetime1">
              <a:rPr lang="pt-BR" smtClean="0"/>
              <a:t>04/02/2019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5814827" y="1077691"/>
            <a:ext cx="609521" cy="463391"/>
          </a:xfrm>
        </p:spPr>
        <p:txBody>
          <a:bodyPr/>
          <a:lstStyle/>
          <a:p>
            <a:fld id="{B2C314C5-AEC7-4679-9CC9-962336A45CC8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02284" y="1603400"/>
            <a:ext cx="11337084" cy="4800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203174" cy="72009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7040880"/>
            <a:ext cx="12190413" cy="16002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12190413" cy="16002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11987239" y="20003"/>
            <a:ext cx="203174" cy="72009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203174" y="2400300"/>
            <a:ext cx="11775939" cy="32004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207237" y="149470"/>
            <a:ext cx="11775939" cy="224668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824331" y="2880361"/>
            <a:ext cx="8639107" cy="1756886"/>
          </a:xfrm>
        </p:spPr>
        <p:txBody>
          <a:bodyPr anchor="t"/>
          <a:lstStyle>
            <a:lvl1pPr marL="0" indent="0" algn="ctr">
              <a:buNone/>
              <a:defRPr sz="1900" b="1" cap="all" spc="303" baseline="0">
                <a:solidFill>
                  <a:schemeClr val="tx2"/>
                </a:solidFill>
              </a:defRPr>
            </a:lvl1pPr>
            <a:lvl2pPr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95047" y="6711239"/>
            <a:ext cx="11775939" cy="32504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203174" y="160020"/>
            <a:ext cx="11775939" cy="6874459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13D2-B893-4BEC-A8E8-547D2A011E32}" type="datetime1">
              <a:rPr lang="pt-BR" smtClean="0"/>
              <a:t>04/02/2019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203174" y="2560320"/>
            <a:ext cx="11775939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5688860" y="2221078"/>
            <a:ext cx="812694" cy="64008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807" tIns="55403" rIns="110807" bIns="5540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5814827" y="2320290"/>
            <a:ext cx="560759" cy="441655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807" tIns="55403" rIns="110807" bIns="5540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5790446" y="2309423"/>
            <a:ext cx="609521" cy="463391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C314C5-AEC7-4679-9CC9-962336A45CC8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959" y="560070"/>
            <a:ext cx="10361851" cy="1600200"/>
          </a:xfrm>
        </p:spPr>
        <p:txBody>
          <a:bodyPr anchor="b"/>
          <a:lstStyle>
            <a:lvl1pPr algn="ctr">
              <a:buNone/>
              <a:defRPr sz="51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2284" y="240030"/>
            <a:ext cx="11377719" cy="7969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7720595" y="6730441"/>
            <a:ext cx="4059408" cy="384048"/>
          </a:xfrm>
        </p:spPr>
        <p:txBody>
          <a:bodyPr/>
          <a:lstStyle/>
          <a:p>
            <a:fld id="{7595CECD-9246-4948-A72A-E9BA28786FFC}" type="datetime1">
              <a:rPr lang="pt-BR" smtClean="0"/>
              <a:t>04/02/2019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14C5-AEC7-4679-9CC9-962336A45CC8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6083315" y="1654435"/>
            <a:ext cx="11893" cy="506053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402284" y="1440180"/>
            <a:ext cx="5384099" cy="4915814"/>
          </a:xfrm>
        </p:spPr>
        <p:txBody>
          <a:bodyPr/>
          <a:lstStyle>
            <a:lvl1pPr>
              <a:defRPr sz="3000"/>
            </a:lvl1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6399967" y="1440180"/>
            <a:ext cx="5384099" cy="4915814"/>
          </a:xfrm>
        </p:spPr>
        <p:txBody>
          <a:bodyPr/>
          <a:lstStyle>
            <a:lvl1pPr>
              <a:defRPr sz="3000"/>
            </a:lvl1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6095207" y="2310289"/>
            <a:ext cx="0" cy="4397350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12190413" cy="152019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7040880"/>
            <a:ext cx="12190413" cy="16002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203174" cy="72009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11987239" y="0"/>
            <a:ext cx="203174" cy="72009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03174" y="1440180"/>
            <a:ext cx="11775939" cy="96012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807" tIns="55403" rIns="110807" bIns="5540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94539" y="6711239"/>
            <a:ext cx="11775939" cy="32644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02284" y="1600200"/>
            <a:ext cx="5386216" cy="769623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700" b="1" dirty="0" smtClean="0">
                <a:solidFill>
                  <a:srgbClr val="FFFFFF"/>
                </a:solidFill>
              </a:defRPr>
            </a:lvl1pPr>
            <a:lvl2pPr>
              <a:buNone/>
              <a:defRPr sz="2400" b="1"/>
            </a:lvl2pPr>
            <a:lvl3pPr>
              <a:buNone/>
              <a:defRPr sz="22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6387609" y="1600200"/>
            <a:ext cx="5388332" cy="768096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700" b="1"/>
            </a:lvl1pPr>
            <a:lvl2pPr>
              <a:buNone/>
              <a:defRPr sz="2400" b="1"/>
            </a:lvl2pPr>
            <a:lvl3pPr>
              <a:buNone/>
              <a:defRPr sz="22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D457-883A-45C1-9F89-D1469DC83B7C}" type="datetime1">
              <a:rPr lang="pt-BR" smtClean="0"/>
              <a:t>04/02/2019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06347" y="6730441"/>
            <a:ext cx="4774578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203174" y="1344168"/>
            <a:ext cx="11775939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203174" y="163221"/>
            <a:ext cx="11775939" cy="6874459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402283" y="2594952"/>
            <a:ext cx="5388163" cy="400932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6399967" y="2594952"/>
            <a:ext cx="5384099" cy="401330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5688860" y="1003838"/>
            <a:ext cx="812694" cy="64008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807" tIns="55403" rIns="110807" bIns="5540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5814827" y="1103050"/>
            <a:ext cx="560759" cy="441655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807" tIns="55403" rIns="110807" bIns="5540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5790446" y="1094537"/>
            <a:ext cx="609521" cy="463391"/>
          </a:xfrm>
        </p:spPr>
        <p:txBody>
          <a:bodyPr/>
          <a:lstStyle>
            <a:lvl1pPr algn="ctr">
              <a:defRPr/>
            </a:lvl1pPr>
          </a:lstStyle>
          <a:p>
            <a:fld id="{B2C314C5-AEC7-4679-9CC9-962336A45CC8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B5BB-9174-4044-B486-1ADBB7DDA7C1}" type="datetime1">
              <a:rPr lang="pt-BR" smtClean="0"/>
              <a:t>04/02/2019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5790446" y="1087822"/>
            <a:ext cx="609521" cy="463391"/>
          </a:xfrm>
        </p:spPr>
        <p:txBody>
          <a:bodyPr/>
          <a:lstStyle/>
          <a:p>
            <a:fld id="{B2C314C5-AEC7-4679-9CC9-962336A45CC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7040880"/>
            <a:ext cx="12190413" cy="16002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12190413" cy="16322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11987239" y="0"/>
            <a:ext cx="203174" cy="72009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203174" cy="72009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95047" y="6711239"/>
            <a:ext cx="11775939" cy="32504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203174" y="166421"/>
            <a:ext cx="11775939" cy="6874459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3C9C8-2FDA-4118-BC13-7FCD28D75560}" type="datetime1">
              <a:rPr lang="pt-BR" smtClean="0"/>
              <a:t>04/02/2019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5688860" y="6640830"/>
            <a:ext cx="812694" cy="46339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C314C5-AEC7-4679-9CC9-962336A45CC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203174" y="160020"/>
            <a:ext cx="11775939" cy="32004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7040880"/>
            <a:ext cx="12190413" cy="16002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11987239" y="0"/>
            <a:ext cx="203174" cy="72009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12190413" cy="12481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203174" cy="72009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203174" y="640080"/>
            <a:ext cx="3657124" cy="616077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807" tIns="55403" rIns="110807" bIns="5540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7934" y="960120"/>
            <a:ext cx="3149190" cy="1040130"/>
          </a:xfrm>
        </p:spPr>
        <p:txBody>
          <a:bodyPr anchor="b">
            <a:noAutofit/>
          </a:bodyPr>
          <a:lstStyle>
            <a:lvl1pPr algn="l">
              <a:buNone/>
              <a:defRPr sz="27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07934" y="2080261"/>
            <a:ext cx="3149190" cy="4352211"/>
          </a:xfrm>
        </p:spPr>
        <p:txBody>
          <a:bodyPr/>
          <a:lstStyle>
            <a:lvl1pPr marL="0" indent="0">
              <a:spcAft>
                <a:spcPts val="1212"/>
              </a:spcAft>
              <a:buNone/>
              <a:defRPr sz="1900">
                <a:solidFill>
                  <a:srgbClr val="FFFFFF"/>
                </a:solidFill>
              </a:defRPr>
            </a:lvl1pPr>
            <a:lvl2pPr>
              <a:buNone/>
              <a:defRPr sz="1500"/>
            </a:lvl2pPr>
            <a:lvl3pPr>
              <a:buNone/>
              <a:defRPr sz="1200"/>
            </a:lvl3pPr>
            <a:lvl4pPr>
              <a:buNone/>
              <a:defRPr sz="1100"/>
            </a:lvl4pPr>
            <a:lvl5pPr>
              <a:buNone/>
              <a:defRPr sz="11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203174" y="160020"/>
            <a:ext cx="11775939" cy="6874459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203174" y="560070"/>
            <a:ext cx="11775939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4165058" y="720090"/>
            <a:ext cx="7517421" cy="568071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726975" y="240030"/>
            <a:ext cx="812694" cy="64008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807" tIns="55403" rIns="110807" bIns="5540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852943" y="339243"/>
            <a:ext cx="560759" cy="441655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807" tIns="55403" rIns="110807" bIns="5540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828562" y="328376"/>
            <a:ext cx="609521" cy="463391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C314C5-AEC7-4679-9CC9-962336A45CC8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99110" y="6707805"/>
            <a:ext cx="11775939" cy="32504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7EDB-6453-4B3B-85D5-EA9A3F8017DA}" type="datetime1">
              <a:rPr lang="pt-BR" smtClean="0"/>
              <a:t>04/02/2019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2284" y="6731390"/>
            <a:ext cx="4510453" cy="384048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203174" y="560070"/>
            <a:ext cx="11775939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7040880"/>
            <a:ext cx="12190413" cy="16002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11987239" y="0"/>
            <a:ext cx="203174" cy="72009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2190413" cy="16002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203174" cy="72009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203174" y="160020"/>
            <a:ext cx="11775939" cy="31684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03174" y="640080"/>
            <a:ext cx="3657124" cy="616077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807" tIns="55403" rIns="110807" bIns="5540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203174" y="163221"/>
            <a:ext cx="11775939" cy="6874459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726975" y="240030"/>
            <a:ext cx="812694" cy="64008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807" tIns="55403" rIns="110807" bIns="5540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852943" y="339243"/>
            <a:ext cx="560759" cy="441655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807" tIns="55403" rIns="110807" bIns="5540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828562" y="328376"/>
            <a:ext cx="609521" cy="463391"/>
          </a:xfrm>
        </p:spPr>
        <p:txBody>
          <a:bodyPr/>
          <a:lstStyle/>
          <a:p>
            <a:fld id="{B2C314C5-AEC7-4679-9CC9-962336A45CC8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99979" y="5280660"/>
            <a:ext cx="7822182" cy="1280160"/>
          </a:xfrm>
        </p:spPr>
        <p:txBody>
          <a:bodyPr anchor="t">
            <a:noAutofit/>
          </a:bodyPr>
          <a:lstStyle>
            <a:lvl1pPr algn="l">
              <a:buNone/>
              <a:defRPr sz="29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999979" y="640080"/>
            <a:ext cx="7822182" cy="4480560"/>
          </a:xfrm>
        </p:spPr>
        <p:txBody>
          <a:bodyPr/>
          <a:lstStyle>
            <a:lvl1pPr marL="0" indent="0">
              <a:buNone/>
              <a:defRPr sz="39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07934" y="1040130"/>
            <a:ext cx="3250777" cy="5520690"/>
          </a:xfrm>
        </p:spPr>
        <p:txBody>
          <a:bodyPr/>
          <a:lstStyle>
            <a:lvl1pPr marL="0" indent="0">
              <a:spcAft>
                <a:spcPts val="1212"/>
              </a:spcAft>
              <a:buFontTx/>
              <a:buNone/>
              <a:defRPr sz="1900">
                <a:solidFill>
                  <a:srgbClr val="FFFFFF"/>
                </a:solidFill>
              </a:defRPr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99110" y="6707805"/>
            <a:ext cx="11775939" cy="32504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7716531" y="6725233"/>
            <a:ext cx="4059408" cy="384048"/>
          </a:xfrm>
        </p:spPr>
        <p:txBody>
          <a:bodyPr/>
          <a:lstStyle/>
          <a:p>
            <a:fld id="{17762D0D-FCBF-41E0-BC3D-1896C7463C6E}" type="datetime1">
              <a:rPr lang="pt-BR" smtClean="0"/>
              <a:t>04/02/2019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2284" y="6731390"/>
            <a:ext cx="4778642" cy="384048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7040880"/>
            <a:ext cx="12190413" cy="16002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12190413" cy="146304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203174" cy="72009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1987239" y="0"/>
            <a:ext cx="203174" cy="72009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99110" y="6707805"/>
            <a:ext cx="11775939" cy="32504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7720595" y="6725232"/>
            <a:ext cx="2335051" cy="395657"/>
          </a:xfrm>
          <a:prstGeom prst="rect">
            <a:avLst/>
          </a:prstGeom>
        </p:spPr>
        <p:txBody>
          <a:bodyPr vert="horz" lIns="110807" tIns="55403" rIns="110807" bIns="55403"/>
          <a:lstStyle>
            <a:lvl1pPr algn="r" eaLnBrk="1" latinLnBrk="0" hangingPunct="1">
              <a:defRPr kumimoji="0" sz="1700">
                <a:solidFill>
                  <a:srgbClr val="FFFFFF"/>
                </a:solidFill>
              </a:defRPr>
            </a:lvl1pPr>
          </a:lstStyle>
          <a:p>
            <a:fld id="{E83CE098-7FD9-4F6C-B847-3A1D8A595DBE}" type="datetime1">
              <a:rPr lang="pt-BR" smtClean="0"/>
              <a:t>04/02/2019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406347" y="6731390"/>
            <a:ext cx="4774578" cy="384048"/>
          </a:xfrm>
          <a:prstGeom prst="rect">
            <a:avLst/>
          </a:prstGeom>
        </p:spPr>
        <p:txBody>
          <a:bodyPr vert="horz" lIns="110807" tIns="55403" rIns="110807" bIns="55403"/>
          <a:lstStyle>
            <a:lvl1pPr algn="l" eaLnBrk="1" latinLnBrk="0" hangingPunct="1">
              <a:defRPr kumimoji="0" sz="15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203174" y="163221"/>
            <a:ext cx="11775939" cy="6874459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203174" y="1340580"/>
            <a:ext cx="11775939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110807" tIns="55403" rIns="110807" bIns="55403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5688860" y="1003838"/>
            <a:ext cx="812694" cy="64008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807" tIns="55403" rIns="110807" bIns="5540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5814827" y="1103050"/>
            <a:ext cx="560759" cy="441655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10807" tIns="55403" rIns="110807" bIns="5540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5790446" y="1092183"/>
            <a:ext cx="609521" cy="463391"/>
          </a:xfrm>
          <a:prstGeom prst="rect">
            <a:avLst/>
          </a:prstGeom>
        </p:spPr>
        <p:txBody>
          <a:bodyPr vert="horz" lIns="55403" tIns="55403" rIns="55403" bIns="55403" anchor="ctr">
            <a:normAutofit/>
          </a:bodyPr>
          <a:lstStyle>
            <a:lvl1pPr algn="ctr" eaLnBrk="1" latinLnBrk="0" hangingPunct="1">
              <a:defRPr kumimoji="0" sz="19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C314C5-AEC7-4679-9CC9-962336A45CC8}" type="slidenum">
              <a:rPr lang="pt-BR" smtClean="0"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02284" y="240030"/>
            <a:ext cx="11377719" cy="796900"/>
          </a:xfrm>
          <a:prstGeom prst="rect">
            <a:avLst/>
          </a:prstGeom>
        </p:spPr>
        <p:txBody>
          <a:bodyPr vert="horz" lIns="110807" tIns="55403" rIns="110807" bIns="55403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02284" y="1600200"/>
            <a:ext cx="11377719" cy="4829404"/>
          </a:xfrm>
          <a:prstGeom prst="rect">
            <a:avLst/>
          </a:prstGeom>
        </p:spPr>
        <p:txBody>
          <a:bodyPr vert="horz" lIns="110807" tIns="55403" rIns="110807" bIns="55403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pic>
        <p:nvPicPr>
          <p:cNvPr id="21" name="Picture 2" descr="logodieesenovo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702" y="6741897"/>
            <a:ext cx="1257244" cy="256856"/>
          </a:xfrm>
          <a:prstGeom prst="rect">
            <a:avLst/>
          </a:prstGeom>
          <a:blipFill>
            <a:blip r:embed="rId1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alphaModFix amt="0"/>
            </a:blip>
            <a:tile tx="0" ty="0" sx="100000" sy="100000" flip="none" algn="tl"/>
          </a:blipFill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79" r:id="rId1"/>
    <p:sldLayoutId id="2147484180" r:id="rId2"/>
    <p:sldLayoutId id="2147484181" r:id="rId3"/>
    <p:sldLayoutId id="2147484182" r:id="rId4"/>
    <p:sldLayoutId id="2147484183" r:id="rId5"/>
    <p:sldLayoutId id="2147484184" r:id="rId6"/>
    <p:sldLayoutId id="2147484185" r:id="rId7"/>
    <p:sldLayoutId id="2147484186" r:id="rId8"/>
    <p:sldLayoutId id="2147484187" r:id="rId9"/>
    <p:sldLayoutId id="2147484188" r:id="rId10"/>
    <p:sldLayoutId id="2147484189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0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332421" indent="-332421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664842" indent="-332421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700" kern="1200">
          <a:solidFill>
            <a:schemeClr val="tx2"/>
          </a:solidFill>
          <a:latin typeface="+mn-lt"/>
          <a:ea typeface="+mn-ea"/>
          <a:cs typeface="+mn-cs"/>
        </a:defRPr>
      </a:lvl2pPr>
      <a:lvl3pPr marL="997263" indent="-277017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29684" indent="-277017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1662105" indent="-277017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1994526" indent="-221614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2326947" indent="-221614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9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48561" indent="-221614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2880982" indent="-221614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7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5403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080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6210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2161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7701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32421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87824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66614" y="3096394"/>
            <a:ext cx="10657184" cy="1648983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Bradesco, Itaú </a:t>
            </a:r>
            <a:r>
              <a:rPr lang="pt-BR" sz="32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Unibanco e Santander </a:t>
            </a:r>
          </a:p>
          <a:p>
            <a:pPr algn="ctr"/>
            <a:r>
              <a:rPr lang="pt-BR" sz="3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32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exercício DE 2018)</a:t>
            </a:r>
            <a:endParaRPr lang="pt-BR" sz="32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0550" y="1512218"/>
            <a:ext cx="11809312" cy="1584176"/>
          </a:xfrm>
        </p:spPr>
        <p:txBody>
          <a:bodyPr>
            <a:noAutofit/>
          </a:bodyPr>
          <a:lstStyle/>
          <a:p>
            <a:pPr algn="ctr"/>
            <a:r>
              <a:rPr lang="pt-BR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Resultados dos </a:t>
            </a:r>
            <a:r>
              <a:rPr lang="pt-BR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balanços dos três maiores bancos privados do país</a:t>
            </a:r>
            <a:r>
              <a:rPr lang="pt-BR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pt-BR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089" y="5400650"/>
            <a:ext cx="3490026" cy="1109100"/>
          </a:xfrm>
          <a:prstGeom prst="rect">
            <a:avLst/>
          </a:prstGeom>
        </p:spPr>
      </p:pic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14C5-AEC7-4679-9CC9-962336A45CC8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094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566" y="50"/>
            <a:ext cx="11521279" cy="1391841"/>
          </a:xfrm>
        </p:spPr>
        <p:txBody>
          <a:bodyPr lIns="102860" tIns="51430" rIns="102860" bIns="51430" anchor="ctr">
            <a:noAutofit/>
          </a:bodyPr>
          <a:lstStyle/>
          <a:p>
            <a:r>
              <a:rPr lang="pt-BR" sz="32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Inadimplência em patamares relativamente estáveis</a:t>
            </a:r>
            <a:endParaRPr lang="pt-BR" sz="32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94609" y="6718715"/>
            <a:ext cx="7775850" cy="380863"/>
          </a:xfrm>
          <a:prstGeom prst="rect">
            <a:avLst/>
          </a:prstGeom>
          <a:noFill/>
        </p:spPr>
        <p:txBody>
          <a:bodyPr wrap="square" lIns="102860" tIns="51430" rIns="102860" bIns="51430" rtlCol="0">
            <a:spAutoFit/>
          </a:bodyPr>
          <a:lstStyle/>
          <a:p>
            <a:r>
              <a:rPr lang="pt-BR" altLang="pt-BR" sz="1800" dirty="0">
                <a:cs typeface="Estrangelo Edessa" panose="03080600000000000000" pitchFamily="66" charset="0"/>
              </a:rPr>
              <a:t>Fonte: Demonstrações Financeiras  dos Bancos</a:t>
            </a:r>
          </a:p>
        </p:txBody>
      </p:sp>
      <p:graphicFrame>
        <p:nvGraphicFramePr>
          <p:cNvPr id="3" name="Gráfico 2"/>
          <p:cNvGraphicFramePr/>
          <p:nvPr>
            <p:extLst>
              <p:ext uri="{D42A27DB-BD31-4B8C-83A1-F6EECF244321}">
                <p14:modId xmlns:p14="http://schemas.microsoft.com/office/powerpoint/2010/main" val="274088691"/>
              </p:ext>
            </p:extLst>
          </p:nvPr>
        </p:nvGraphicFramePr>
        <p:xfrm>
          <a:off x="334567" y="1541082"/>
          <a:ext cx="11377264" cy="5095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14C5-AEC7-4679-9CC9-962336A45CC8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61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8583" y="144066"/>
            <a:ext cx="10953028" cy="895521"/>
          </a:xfrm>
        </p:spPr>
        <p:txBody>
          <a:bodyPr lIns="102860" tIns="51430" rIns="102860" bIns="51430" anchor="ctr">
            <a:noAutofit/>
          </a:bodyPr>
          <a:lstStyle/>
          <a:p>
            <a:r>
              <a:rPr lang="pt-BR" sz="32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Receitas </a:t>
            </a:r>
            <a:r>
              <a:rPr lang="pt-BR" sz="32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 </a:t>
            </a:r>
            <a:r>
              <a:rPr lang="pt-BR" sz="32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crédito (destaque Santander)</a:t>
            </a:r>
            <a:endParaRPr lang="pt-BR" sz="32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34566" y="6675971"/>
            <a:ext cx="7775850" cy="380863"/>
          </a:xfrm>
          <a:prstGeom prst="rect">
            <a:avLst/>
          </a:prstGeom>
          <a:noFill/>
        </p:spPr>
        <p:txBody>
          <a:bodyPr wrap="square" lIns="102860" tIns="51430" rIns="102860" bIns="51430" rtlCol="0">
            <a:spAutoFit/>
          </a:bodyPr>
          <a:lstStyle/>
          <a:p>
            <a:r>
              <a:rPr lang="pt-BR" altLang="pt-BR" sz="1800" dirty="0">
                <a:cs typeface="Estrangelo Edessa" panose="03080600000000000000" pitchFamily="66" charset="0"/>
              </a:rPr>
              <a:t>Fonte: Demonstrações Financeiras  dos Bancos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9005124" y="803300"/>
            <a:ext cx="2447276" cy="380863"/>
          </a:xfrm>
          <a:prstGeom prst="rect">
            <a:avLst/>
          </a:prstGeom>
          <a:noFill/>
        </p:spPr>
        <p:txBody>
          <a:bodyPr wrap="square" lIns="102860" tIns="51430" rIns="102860" bIns="51430" rtlCol="0">
            <a:spAutoFit/>
          </a:bodyPr>
          <a:lstStyle/>
          <a:p>
            <a:r>
              <a:rPr lang="pt-BR" sz="1800" dirty="0"/>
              <a:t>(em R$ milhões)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14C5-AEC7-4679-9CC9-962336A45CC8}" type="slidenum">
              <a:rPr lang="pt-BR" smtClean="0"/>
              <a:t>11</a:t>
            </a:fld>
            <a:endParaRPr lang="pt-BR"/>
          </a:p>
        </p:txBody>
      </p:sp>
      <p:graphicFrame>
        <p:nvGraphicFramePr>
          <p:cNvPr id="14" name="Gráfico 13"/>
          <p:cNvGraphicFramePr/>
          <p:nvPr>
            <p:extLst>
              <p:ext uri="{D42A27DB-BD31-4B8C-83A1-F6EECF244321}">
                <p14:modId xmlns:p14="http://schemas.microsoft.com/office/powerpoint/2010/main" val="631885997"/>
              </p:ext>
            </p:extLst>
          </p:nvPr>
        </p:nvGraphicFramePr>
        <p:xfrm>
          <a:off x="694606" y="1843397"/>
          <a:ext cx="11161238" cy="4780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CaixaDeTexto 14"/>
          <p:cNvSpPr txBox="1"/>
          <p:nvPr/>
        </p:nvSpPr>
        <p:spPr>
          <a:xfrm>
            <a:off x="2638822" y="2232298"/>
            <a:ext cx="1008112" cy="427030"/>
          </a:xfrm>
          <a:prstGeom prst="rect">
            <a:avLst/>
          </a:prstGeom>
          <a:solidFill>
            <a:srgbClr val="FFFF99"/>
          </a:solidFill>
        </p:spPr>
        <p:txBody>
          <a:bodyPr wrap="square" lIns="102860" tIns="51430" rIns="102860" bIns="51430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0000"/>
                </a:solidFill>
              </a:rPr>
              <a:t>-0,1%</a:t>
            </a:r>
            <a:endParaRPr lang="pt-BR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64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1333" y="301409"/>
            <a:ext cx="11377719" cy="796900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Despesas </a:t>
            </a:r>
            <a:r>
              <a:rPr lang="pt-BR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 Captação caem </a:t>
            </a:r>
            <a:br>
              <a:rPr lang="pt-BR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acompanhando as reduções na taxa SELIC </a:t>
            </a:r>
            <a:endParaRPr lang="pt-BR" sz="28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Espaço Reservado para Conteúdo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4065741"/>
              </p:ext>
            </p:extLst>
          </p:nvPr>
        </p:nvGraphicFramePr>
        <p:xfrm>
          <a:off x="145864" y="1581843"/>
          <a:ext cx="11634139" cy="5091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14C5-AEC7-4679-9CC9-962336A45CC8}" type="slidenum">
              <a:rPr lang="pt-BR" smtClean="0"/>
              <a:t>12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452567" y="6691909"/>
            <a:ext cx="7775850" cy="380863"/>
          </a:xfrm>
          <a:prstGeom prst="rect">
            <a:avLst/>
          </a:prstGeom>
          <a:noFill/>
        </p:spPr>
        <p:txBody>
          <a:bodyPr wrap="square" lIns="102860" tIns="51430" rIns="102860" bIns="51430" rtlCol="0">
            <a:spAutoFit/>
          </a:bodyPr>
          <a:lstStyle/>
          <a:p>
            <a:r>
              <a:rPr lang="pt-BR" altLang="pt-BR" sz="1800" dirty="0">
                <a:cs typeface="Estrangelo Edessa" panose="03080600000000000000" pitchFamily="66" charset="0"/>
              </a:rPr>
              <a:t>Fonte: Demonstrações Financeiras  dos Bancos</a:t>
            </a:r>
          </a:p>
        </p:txBody>
      </p:sp>
    </p:spTree>
    <p:extLst>
      <p:ext uri="{BB962C8B-B14F-4D97-AF65-F5344CB8AC3E}">
        <p14:creationId xmlns:p14="http://schemas.microsoft.com/office/powerpoint/2010/main" val="275279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537" y="162169"/>
            <a:ext cx="11150100" cy="829342"/>
          </a:xfrm>
        </p:spPr>
        <p:txBody>
          <a:bodyPr lIns="102860" tIns="51430" rIns="102860" bIns="51430" anchor="ctr">
            <a:normAutofit/>
          </a:bodyPr>
          <a:lstStyle/>
          <a:p>
            <a:pPr algn="ctr"/>
            <a:r>
              <a:rPr lang="pt-BR" sz="32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Despesa de </a:t>
            </a:r>
            <a:r>
              <a:rPr lang="pt-BR" sz="32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PDD em queda (exceto Santander)</a:t>
            </a:r>
            <a:endParaRPr lang="pt-BR" sz="32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5079793"/>
              </p:ext>
            </p:extLst>
          </p:nvPr>
        </p:nvGraphicFramePr>
        <p:xfrm>
          <a:off x="334567" y="1590636"/>
          <a:ext cx="11449272" cy="4807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334566" y="6675971"/>
            <a:ext cx="7775850" cy="380863"/>
          </a:xfrm>
          <a:prstGeom prst="rect">
            <a:avLst/>
          </a:prstGeom>
          <a:noFill/>
        </p:spPr>
        <p:txBody>
          <a:bodyPr wrap="square" lIns="102860" tIns="51430" rIns="102860" bIns="51430" rtlCol="0">
            <a:spAutoFit/>
          </a:bodyPr>
          <a:lstStyle/>
          <a:p>
            <a:r>
              <a:rPr lang="pt-BR" altLang="pt-BR" sz="1800" dirty="0">
                <a:cs typeface="Estrangelo Edessa" panose="03080600000000000000" pitchFamily="66" charset="0"/>
              </a:rPr>
              <a:t>Fonte: Demonstrações Financeiras  dos Bancos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9229617" y="841265"/>
            <a:ext cx="2447276" cy="380863"/>
          </a:xfrm>
          <a:prstGeom prst="rect">
            <a:avLst/>
          </a:prstGeom>
          <a:noFill/>
        </p:spPr>
        <p:txBody>
          <a:bodyPr wrap="square" lIns="102860" tIns="51430" rIns="102860" bIns="51430" rtlCol="0">
            <a:spAutoFit/>
          </a:bodyPr>
          <a:lstStyle/>
          <a:p>
            <a:r>
              <a:rPr lang="pt-BR" sz="1800" dirty="0"/>
              <a:t>(em R$ milhões)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9407574" y="2803592"/>
            <a:ext cx="936103" cy="411641"/>
          </a:xfrm>
          <a:prstGeom prst="rect">
            <a:avLst/>
          </a:prstGeom>
          <a:solidFill>
            <a:srgbClr val="FFFF99"/>
          </a:solidFill>
        </p:spPr>
        <p:txBody>
          <a:bodyPr wrap="square" lIns="102860" tIns="51430" rIns="102860" bIns="51430" rtlCol="0">
            <a:spAutoFit/>
          </a:bodyPr>
          <a:lstStyle/>
          <a:p>
            <a:pPr algn="ctr"/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7,7</a:t>
            </a:r>
            <a:r>
              <a:rPr lang="pt-BR" sz="1800" b="1" dirty="0" smtClean="0"/>
              <a:t>%</a:t>
            </a:r>
            <a:endParaRPr lang="pt-BR" sz="1800" b="1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14C5-AEC7-4679-9CC9-962336A45CC8}" type="slidenum">
              <a:rPr lang="pt-BR" smtClean="0"/>
              <a:t>13</a:t>
            </a:fld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2062758" y="2422729"/>
            <a:ext cx="1116123" cy="411641"/>
          </a:xfrm>
          <a:prstGeom prst="rect">
            <a:avLst/>
          </a:prstGeom>
          <a:solidFill>
            <a:srgbClr val="FFFF99"/>
          </a:solidFill>
        </p:spPr>
        <p:txBody>
          <a:bodyPr wrap="square" lIns="102860" tIns="51430" rIns="102860" bIns="51430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-22,7%</a:t>
            </a:r>
            <a:endParaRPr lang="pt-BR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5561525" y="2004370"/>
            <a:ext cx="1116123" cy="411641"/>
          </a:xfrm>
          <a:prstGeom prst="rect">
            <a:avLst/>
          </a:prstGeom>
          <a:solidFill>
            <a:srgbClr val="FFFF99"/>
          </a:solidFill>
        </p:spPr>
        <p:txBody>
          <a:bodyPr wrap="square" lIns="102860" tIns="51430" rIns="102860" bIns="51430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-27,3%</a:t>
            </a:r>
            <a:endParaRPr lang="pt-BR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59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7586" y="173512"/>
            <a:ext cx="11521280" cy="904179"/>
          </a:xfrm>
        </p:spPr>
        <p:txBody>
          <a:bodyPr lIns="102860" tIns="51430" rIns="102860" bIns="51430" anchor="ctr">
            <a:normAutofit/>
          </a:bodyPr>
          <a:lstStyle/>
          <a:p>
            <a:r>
              <a:rPr lang="pt-BR" sz="28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Receitas de </a:t>
            </a:r>
            <a:r>
              <a:rPr lang="pt-BR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Prestação </a:t>
            </a:r>
            <a:r>
              <a:rPr lang="pt-BR" sz="28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 </a:t>
            </a:r>
            <a:r>
              <a:rPr lang="pt-BR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Serviços </a:t>
            </a:r>
            <a:r>
              <a:rPr lang="pt-BR" sz="28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 </a:t>
            </a:r>
            <a:r>
              <a:rPr lang="pt-BR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Tarifas crescem...</a:t>
            </a:r>
            <a:endParaRPr lang="pt-BR" sz="28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35933201"/>
              </p:ext>
            </p:extLst>
          </p:nvPr>
        </p:nvGraphicFramePr>
        <p:xfrm>
          <a:off x="452565" y="1625973"/>
          <a:ext cx="11187257" cy="4921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452567" y="6691909"/>
            <a:ext cx="7775850" cy="380863"/>
          </a:xfrm>
          <a:prstGeom prst="rect">
            <a:avLst/>
          </a:prstGeom>
          <a:noFill/>
        </p:spPr>
        <p:txBody>
          <a:bodyPr wrap="square" lIns="102860" tIns="51430" rIns="102860" bIns="51430" rtlCol="0">
            <a:spAutoFit/>
          </a:bodyPr>
          <a:lstStyle/>
          <a:p>
            <a:r>
              <a:rPr lang="pt-BR" altLang="pt-BR" sz="1800" dirty="0">
                <a:cs typeface="Estrangelo Edessa" panose="03080600000000000000" pitchFamily="66" charset="0"/>
              </a:rPr>
              <a:t>Fonte: Demonstrações Financeiras  dos Bancos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9314313" y="3701394"/>
            <a:ext cx="983615" cy="411641"/>
          </a:xfrm>
          <a:prstGeom prst="rect">
            <a:avLst/>
          </a:prstGeom>
          <a:solidFill>
            <a:srgbClr val="FFFF99"/>
          </a:solidFill>
        </p:spPr>
        <p:txBody>
          <a:bodyPr wrap="square" lIns="102860" tIns="51430" rIns="102860" bIns="51430" rtlCol="0">
            <a:spAutoFit/>
          </a:bodyPr>
          <a:lstStyle/>
          <a:p>
            <a:pPr algn="ctr"/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10,6</a:t>
            </a:r>
            <a:r>
              <a:rPr lang="pt-BR" sz="1800" b="1" dirty="0" smtClean="0"/>
              <a:t>%</a:t>
            </a:r>
            <a:endParaRPr lang="pt-BR" sz="1800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9314313" y="907650"/>
            <a:ext cx="2447276" cy="380863"/>
          </a:xfrm>
          <a:prstGeom prst="rect">
            <a:avLst/>
          </a:prstGeom>
          <a:noFill/>
        </p:spPr>
        <p:txBody>
          <a:bodyPr wrap="square" lIns="102860" tIns="51430" rIns="102860" bIns="51430" rtlCol="0">
            <a:spAutoFit/>
          </a:bodyPr>
          <a:lstStyle/>
          <a:p>
            <a:r>
              <a:rPr lang="pt-BR" sz="1800" dirty="0"/>
              <a:t>(em R$ milhões)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14C5-AEC7-4679-9CC9-962336A45CC8}" type="slidenum">
              <a:rPr lang="pt-BR" smtClean="0"/>
              <a:t>14</a:t>
            </a:fld>
            <a:endParaRPr lang="pt-BR"/>
          </a:p>
        </p:txBody>
      </p:sp>
      <p:sp>
        <p:nvSpPr>
          <p:cNvPr id="11" name="CaixaDeTexto 10"/>
          <p:cNvSpPr txBox="1"/>
          <p:nvPr/>
        </p:nvSpPr>
        <p:spPr>
          <a:xfrm>
            <a:off x="1633037" y="2299304"/>
            <a:ext cx="1055980" cy="411641"/>
          </a:xfrm>
          <a:prstGeom prst="rect">
            <a:avLst/>
          </a:prstGeom>
          <a:solidFill>
            <a:srgbClr val="FFFF99"/>
          </a:solidFill>
        </p:spPr>
        <p:txBody>
          <a:bodyPr wrap="square" lIns="102860" tIns="51430" rIns="102860" bIns="51430" rtlCol="0">
            <a:spAutoFit/>
          </a:bodyPr>
          <a:lstStyle/>
          <a:p>
            <a:pPr algn="ctr"/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7,3%</a:t>
            </a:r>
            <a:endParaRPr 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ixaDeTexto 9"/>
          <p:cNvSpPr txBox="1">
            <a:spLocks noChangeArrowheads="1"/>
          </p:cNvSpPr>
          <p:nvPr/>
        </p:nvSpPr>
        <p:spPr bwMode="auto">
          <a:xfrm>
            <a:off x="6023198" y="1718452"/>
            <a:ext cx="5774577" cy="657862"/>
          </a:xfrm>
          <a:prstGeom prst="rect">
            <a:avLst/>
          </a:prstGeom>
          <a:solidFill>
            <a:srgbClr val="FFC000"/>
          </a:solidFill>
          <a:ln>
            <a:noFill/>
          </a:ln>
          <a:extLst/>
        </p:spPr>
        <p:txBody>
          <a:bodyPr wrap="square" lIns="102860" tIns="51430" rIns="102860" bIns="5143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1800" b="1" dirty="0">
                <a:solidFill>
                  <a:schemeClr val="tx1"/>
                </a:solidFill>
                <a:latin typeface="Arial" charset="0"/>
              </a:rPr>
              <a:t>Os </a:t>
            </a:r>
            <a:r>
              <a:rPr lang="pt-BR" altLang="pt-BR" sz="1800" b="1" dirty="0" smtClean="0">
                <a:solidFill>
                  <a:schemeClr val="tx1"/>
                </a:solidFill>
                <a:latin typeface="Arial" charset="0"/>
              </a:rPr>
              <a:t>três </a:t>
            </a:r>
            <a:r>
              <a:rPr lang="pt-BR" altLang="pt-BR" sz="1800" b="1" dirty="0">
                <a:solidFill>
                  <a:schemeClr val="tx1"/>
                </a:solidFill>
                <a:latin typeface="Arial" charset="0"/>
              </a:rPr>
              <a:t>bancos </a:t>
            </a:r>
            <a:r>
              <a:rPr lang="pt-BR" altLang="pt-BR" sz="1800" b="1" dirty="0" smtClean="0">
                <a:solidFill>
                  <a:schemeClr val="tx1"/>
                </a:solidFill>
                <a:latin typeface="Arial" charset="0"/>
              </a:rPr>
              <a:t>arrecadaram R</a:t>
            </a:r>
            <a:r>
              <a:rPr lang="pt-BR" altLang="pt-BR" sz="1800" b="1" dirty="0">
                <a:solidFill>
                  <a:schemeClr val="tx1"/>
                </a:solidFill>
                <a:latin typeface="Arial" charset="0"/>
              </a:rPr>
              <a:t>$ </a:t>
            </a:r>
            <a:r>
              <a:rPr lang="pt-BR" altLang="pt-BR" sz="1800" b="1" dirty="0" smtClean="0">
                <a:solidFill>
                  <a:schemeClr val="tx1"/>
                </a:solidFill>
                <a:latin typeface="Arial" charset="0"/>
              </a:rPr>
              <a:t>81,0 bilhões com prestação de serviços e tarifas bancárias em 2018.</a:t>
            </a:r>
            <a:endParaRPr lang="pt-BR" altLang="pt-BR" sz="18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5591597" y="3017075"/>
            <a:ext cx="1055980" cy="411641"/>
          </a:xfrm>
          <a:prstGeom prst="rect">
            <a:avLst/>
          </a:prstGeom>
          <a:solidFill>
            <a:srgbClr val="FFFF99"/>
          </a:solidFill>
        </p:spPr>
        <p:txBody>
          <a:bodyPr wrap="square" lIns="102860" tIns="51430" rIns="102860" bIns="51430" rtlCol="0">
            <a:spAutoFit/>
          </a:bodyPr>
          <a:lstStyle/>
          <a:p>
            <a:pPr algn="ctr"/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5,0%</a:t>
            </a:r>
            <a:endParaRPr 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83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6614" y="144066"/>
            <a:ext cx="10514231" cy="900247"/>
          </a:xfrm>
        </p:spPr>
        <p:txBody>
          <a:bodyPr lIns="102860" tIns="51430" rIns="102860" bIns="51430" anchor="ctr">
            <a:normAutofit/>
          </a:bodyPr>
          <a:lstStyle/>
          <a:p>
            <a:pPr algn="ctr"/>
            <a:r>
              <a:rPr lang="pt-BR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Despesa de </a:t>
            </a:r>
            <a:r>
              <a:rPr lang="pt-BR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pessoal + PLR</a:t>
            </a:r>
            <a:endParaRPr lang="pt-BR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13988618"/>
              </p:ext>
            </p:extLst>
          </p:nvPr>
        </p:nvGraphicFramePr>
        <p:xfrm>
          <a:off x="405626" y="1264259"/>
          <a:ext cx="11450220" cy="5577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478585" y="6655601"/>
            <a:ext cx="7775850" cy="380863"/>
          </a:xfrm>
          <a:prstGeom prst="rect">
            <a:avLst/>
          </a:prstGeom>
          <a:noFill/>
        </p:spPr>
        <p:txBody>
          <a:bodyPr wrap="square" lIns="102860" tIns="51430" rIns="102860" bIns="51430" rtlCol="0">
            <a:spAutoFit/>
          </a:bodyPr>
          <a:lstStyle/>
          <a:p>
            <a:r>
              <a:rPr lang="pt-BR" altLang="pt-BR" sz="1800" dirty="0">
                <a:cs typeface="Estrangelo Edessa" panose="03080600000000000000" pitchFamily="66" charset="0"/>
              </a:rPr>
              <a:t>Fonte: Demonstrações Financeiras  dos Bancos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9554417" y="850017"/>
            <a:ext cx="2447276" cy="380863"/>
          </a:xfrm>
          <a:prstGeom prst="rect">
            <a:avLst/>
          </a:prstGeom>
          <a:noFill/>
        </p:spPr>
        <p:txBody>
          <a:bodyPr wrap="square" lIns="102860" tIns="51430" rIns="102860" bIns="51430" rtlCol="0">
            <a:spAutoFit/>
          </a:bodyPr>
          <a:lstStyle/>
          <a:p>
            <a:pPr algn="r"/>
            <a:r>
              <a:rPr lang="pt-BR" sz="1800" dirty="0"/>
              <a:t>(em R$ milhões)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9191550" y="3888482"/>
            <a:ext cx="1005285" cy="427030"/>
          </a:xfrm>
          <a:prstGeom prst="rect">
            <a:avLst/>
          </a:prstGeom>
          <a:solidFill>
            <a:srgbClr val="FFFF99"/>
          </a:solidFill>
        </p:spPr>
        <p:txBody>
          <a:bodyPr wrap="square" lIns="102860" tIns="51430" rIns="102860" bIns="51430" rtlCol="0">
            <a:spAutoFit/>
          </a:bodyPr>
          <a:lstStyle/>
          <a:p>
            <a:pPr algn="ctr"/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2,4%</a:t>
            </a:r>
            <a:endParaRPr 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14C5-AEC7-4679-9CC9-962336A45CC8}" type="slidenum">
              <a:rPr lang="pt-BR" smtClean="0"/>
              <a:t>15</a:t>
            </a:fld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1683364" y="2065397"/>
            <a:ext cx="1005285" cy="427030"/>
          </a:xfrm>
          <a:prstGeom prst="rect">
            <a:avLst/>
          </a:prstGeom>
          <a:solidFill>
            <a:srgbClr val="FFFF99"/>
          </a:solidFill>
        </p:spPr>
        <p:txBody>
          <a:bodyPr wrap="square" lIns="102860" tIns="51430" rIns="102860" bIns="51430" rtlCol="0">
            <a:spAutoFit/>
          </a:bodyPr>
          <a:lstStyle/>
          <a:p>
            <a:pPr algn="ctr"/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7,1%</a:t>
            </a:r>
            <a:endParaRPr 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5511866" y="2523284"/>
            <a:ext cx="1215442" cy="427030"/>
          </a:xfrm>
          <a:prstGeom prst="rect">
            <a:avLst/>
          </a:prstGeom>
          <a:solidFill>
            <a:srgbClr val="FFFF99"/>
          </a:solidFill>
        </p:spPr>
        <p:txBody>
          <a:bodyPr wrap="square" lIns="102860" tIns="51430" rIns="102860" bIns="51430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-8,9%</a:t>
            </a:r>
            <a:endParaRPr lang="pt-BR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48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6714" y="160093"/>
            <a:ext cx="10945745" cy="975547"/>
          </a:xfrm>
        </p:spPr>
        <p:txBody>
          <a:bodyPr lIns="102860" tIns="51430" rIns="102860" bIns="51430" anchor="ctr">
            <a:normAutofit fontScale="90000"/>
          </a:bodyPr>
          <a:lstStyle/>
          <a:p>
            <a:r>
              <a:rPr lang="pt-BR" sz="32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Relação entre receitas de </a:t>
            </a:r>
            <a:r>
              <a:rPr lang="pt-BR" sz="32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serviços e tarifas </a:t>
            </a:r>
            <a:br>
              <a:rPr lang="pt-BR" sz="32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2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 despesa </a:t>
            </a:r>
            <a:r>
              <a:rPr lang="pt-BR" sz="32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 pessoal </a:t>
            </a: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54672968"/>
              </p:ext>
            </p:extLst>
          </p:nvPr>
        </p:nvGraphicFramePr>
        <p:xfrm>
          <a:off x="322616" y="1728242"/>
          <a:ext cx="11264146" cy="4688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90550" y="6675971"/>
            <a:ext cx="7775850" cy="380863"/>
          </a:xfrm>
          <a:prstGeom prst="rect">
            <a:avLst/>
          </a:prstGeom>
          <a:noFill/>
        </p:spPr>
        <p:txBody>
          <a:bodyPr wrap="square" lIns="102860" tIns="51430" rIns="102860" bIns="51430" rtlCol="0">
            <a:spAutoFit/>
          </a:bodyPr>
          <a:lstStyle/>
          <a:p>
            <a:r>
              <a:rPr lang="pt-BR" altLang="pt-BR" sz="1800" dirty="0">
                <a:cs typeface="Estrangelo Edessa" panose="03080600000000000000" pitchFamily="66" charset="0"/>
              </a:rPr>
              <a:t>Fonte: Demonstrações Financeiras  dos Bancos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14C5-AEC7-4679-9CC9-962336A45CC8}" type="slidenum">
              <a:rPr lang="pt-BR" smtClean="0"/>
              <a:t>16</a:t>
            </a:fld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9047534" y="1892789"/>
            <a:ext cx="1584176" cy="427030"/>
          </a:xfrm>
          <a:prstGeom prst="rect">
            <a:avLst/>
          </a:prstGeom>
          <a:solidFill>
            <a:srgbClr val="FFFF99"/>
          </a:solidFill>
        </p:spPr>
        <p:txBody>
          <a:bodyPr wrap="square" lIns="102860" tIns="51430" rIns="102860" bIns="51430" rtlCol="0">
            <a:spAutoFit/>
          </a:bodyPr>
          <a:lstStyle/>
          <a:p>
            <a:pPr algn="ctr"/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+13,7 </a:t>
            </a:r>
            <a:r>
              <a:rPr lang="pt-BR" b="1" dirty="0" err="1" smtClean="0"/>
              <a:t>p.p</a:t>
            </a:r>
            <a:r>
              <a:rPr lang="pt-BR" b="1" dirty="0" smtClean="0"/>
              <a:t>.</a:t>
            </a:r>
            <a:endParaRPr lang="pt-BR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5255490" y="2746849"/>
            <a:ext cx="1728191" cy="427030"/>
          </a:xfrm>
          <a:prstGeom prst="rect">
            <a:avLst/>
          </a:prstGeom>
          <a:solidFill>
            <a:srgbClr val="FFFF99"/>
          </a:solidFill>
        </p:spPr>
        <p:txBody>
          <a:bodyPr wrap="square" lIns="102860" tIns="51430" rIns="102860" bIns="51430" rtlCol="0">
            <a:spAutoFit/>
          </a:bodyPr>
          <a:lstStyle/>
          <a:p>
            <a:pPr algn="ctr"/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+17,5 </a:t>
            </a:r>
            <a:r>
              <a:rPr lang="pt-B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p.p</a:t>
            </a: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702718" y="2319819"/>
            <a:ext cx="1584176" cy="427030"/>
          </a:xfrm>
          <a:prstGeom prst="rect">
            <a:avLst/>
          </a:prstGeom>
          <a:solidFill>
            <a:srgbClr val="FFFF99"/>
          </a:solidFill>
        </p:spPr>
        <p:txBody>
          <a:bodyPr wrap="square" lIns="102860" tIns="51430" rIns="102860" bIns="51430" rtlCol="0">
            <a:spAutoFit/>
          </a:bodyPr>
          <a:lstStyle/>
          <a:p>
            <a:pPr algn="ctr"/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+0,2 </a:t>
            </a:r>
            <a:r>
              <a:rPr lang="pt-B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p.p</a:t>
            </a: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89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0727" y="144066"/>
            <a:ext cx="11377719" cy="1049273"/>
          </a:xfrm>
        </p:spPr>
        <p:txBody>
          <a:bodyPr>
            <a:noAutofit/>
          </a:bodyPr>
          <a:lstStyle/>
          <a:p>
            <a:r>
              <a:rPr lang="pt-BR" sz="3200" b="1" dirty="0" smtClean="0"/>
              <a:t>Queda no resultado com Impostos impacta positivamente no Lucro Líquido dos bancos</a:t>
            </a:r>
            <a:endParaRPr lang="pt-BR" sz="3200" b="1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14C5-AEC7-4679-9CC9-962336A45CC8}" type="slidenum">
              <a:rPr lang="pt-BR" smtClean="0"/>
              <a:t>17</a:t>
            </a:fld>
            <a:endParaRPr lang="pt-BR"/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03581317"/>
              </p:ext>
            </p:extLst>
          </p:nvPr>
        </p:nvGraphicFramePr>
        <p:xfrm>
          <a:off x="190550" y="2211856"/>
          <a:ext cx="11337925" cy="4390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190550" y="6675971"/>
            <a:ext cx="7775850" cy="380863"/>
          </a:xfrm>
          <a:prstGeom prst="rect">
            <a:avLst/>
          </a:prstGeom>
          <a:noFill/>
        </p:spPr>
        <p:txBody>
          <a:bodyPr wrap="square" lIns="102860" tIns="51430" rIns="102860" bIns="51430" rtlCol="0">
            <a:spAutoFit/>
          </a:bodyPr>
          <a:lstStyle/>
          <a:p>
            <a:r>
              <a:rPr lang="pt-BR" altLang="pt-BR" sz="1800" dirty="0">
                <a:cs typeface="Estrangelo Edessa" panose="03080600000000000000" pitchFamily="66" charset="0"/>
              </a:rPr>
              <a:t>Fonte: Demonstrações Financeiras  dos Bancos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350790" y="2397078"/>
            <a:ext cx="1143434" cy="427030"/>
          </a:xfrm>
          <a:prstGeom prst="rect">
            <a:avLst/>
          </a:prstGeom>
          <a:solidFill>
            <a:srgbClr val="FFFF99"/>
          </a:solidFill>
        </p:spPr>
        <p:txBody>
          <a:bodyPr wrap="square" lIns="102860" tIns="51430" rIns="102860" bIns="51430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-29,7%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1" name="CaixaDeTexto 9"/>
          <p:cNvSpPr txBox="1">
            <a:spLocks noChangeArrowheads="1"/>
          </p:cNvSpPr>
          <p:nvPr/>
        </p:nvSpPr>
        <p:spPr bwMode="auto">
          <a:xfrm>
            <a:off x="6424348" y="1352001"/>
            <a:ext cx="5505938" cy="657862"/>
          </a:xfrm>
          <a:prstGeom prst="rect">
            <a:avLst/>
          </a:prstGeom>
          <a:solidFill>
            <a:srgbClr val="FFC000"/>
          </a:solidFill>
          <a:ln>
            <a:noFill/>
          </a:ln>
          <a:extLst/>
        </p:spPr>
        <p:txBody>
          <a:bodyPr wrap="square" lIns="102860" tIns="51430" rIns="102860" bIns="5143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1800" b="1" dirty="0">
                <a:solidFill>
                  <a:schemeClr val="tx1"/>
                </a:solidFill>
                <a:latin typeface="Arial" charset="0"/>
              </a:rPr>
              <a:t>Os </a:t>
            </a:r>
            <a:r>
              <a:rPr lang="pt-BR" altLang="pt-BR" sz="1800" b="1" dirty="0" smtClean="0">
                <a:solidFill>
                  <a:schemeClr val="tx1"/>
                </a:solidFill>
                <a:latin typeface="Arial" charset="0"/>
              </a:rPr>
              <a:t>três </a:t>
            </a:r>
            <a:r>
              <a:rPr lang="pt-BR" altLang="pt-BR" sz="1800" b="1" dirty="0">
                <a:solidFill>
                  <a:schemeClr val="tx1"/>
                </a:solidFill>
                <a:latin typeface="Arial" charset="0"/>
              </a:rPr>
              <a:t>bancos </a:t>
            </a:r>
            <a:r>
              <a:rPr lang="pt-BR" altLang="pt-BR" sz="1800" b="1" dirty="0" smtClean="0">
                <a:solidFill>
                  <a:schemeClr val="tx1"/>
                </a:solidFill>
                <a:latin typeface="Arial" charset="0"/>
              </a:rPr>
              <a:t>gastaram R</a:t>
            </a:r>
            <a:r>
              <a:rPr lang="pt-BR" altLang="pt-BR" sz="1800" b="1" dirty="0">
                <a:solidFill>
                  <a:schemeClr val="tx1"/>
                </a:solidFill>
                <a:latin typeface="Arial" charset="0"/>
              </a:rPr>
              <a:t>$ </a:t>
            </a:r>
            <a:r>
              <a:rPr lang="pt-BR" altLang="pt-BR" sz="1800" b="1" dirty="0" smtClean="0">
                <a:solidFill>
                  <a:schemeClr val="tx1"/>
                </a:solidFill>
                <a:latin typeface="Arial" charset="0"/>
              </a:rPr>
              <a:t>5,6 bilhões a menos em doze meses com IR e CSLL.</a:t>
            </a:r>
            <a:endParaRPr lang="pt-BR" altLang="pt-BR" sz="18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8891458" y="3208388"/>
            <a:ext cx="1250687" cy="427030"/>
          </a:xfrm>
          <a:prstGeom prst="rect">
            <a:avLst/>
          </a:prstGeom>
          <a:solidFill>
            <a:srgbClr val="FFFF99"/>
          </a:solidFill>
        </p:spPr>
        <p:txBody>
          <a:bodyPr wrap="square" lIns="102860" tIns="51430" rIns="102860" bIns="51430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-77,6%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5708405" y="2760794"/>
            <a:ext cx="1362085" cy="427030"/>
          </a:xfrm>
          <a:prstGeom prst="rect">
            <a:avLst/>
          </a:prstGeom>
          <a:solidFill>
            <a:srgbClr val="FFFF99"/>
          </a:solidFill>
        </p:spPr>
        <p:txBody>
          <a:bodyPr wrap="square" lIns="102860" tIns="51430" rIns="102860" bIns="51430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-8,7%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7621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56730" y="48371"/>
            <a:ext cx="5565676" cy="1062971"/>
          </a:xfrm>
        </p:spPr>
        <p:txBody>
          <a:bodyPr lIns="102860" tIns="51430" rIns="102860" bIns="51430" anchor="ctr">
            <a:normAutofit/>
          </a:bodyPr>
          <a:lstStyle/>
          <a:p>
            <a:r>
              <a:rPr lang="pt-BR" sz="36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Postos de Trabalho </a:t>
            </a: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84966759"/>
              </p:ext>
            </p:extLst>
          </p:nvPr>
        </p:nvGraphicFramePr>
        <p:xfrm>
          <a:off x="262558" y="1111343"/>
          <a:ext cx="11927855" cy="5584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9263558" y="3825780"/>
            <a:ext cx="1440160" cy="427030"/>
          </a:xfrm>
          <a:prstGeom prst="rect">
            <a:avLst/>
          </a:prstGeom>
          <a:solidFill>
            <a:srgbClr val="FFFF99"/>
          </a:solidFill>
        </p:spPr>
        <p:txBody>
          <a:bodyPr wrap="square" lIns="102860" tIns="51430" rIns="102860" bIns="51430" rtlCol="0">
            <a:spAutoFit/>
          </a:bodyPr>
          <a:lstStyle/>
          <a:p>
            <a:pPr algn="ctr"/>
            <a:r>
              <a:rPr lang="pt-BR" b="1" dirty="0" smtClean="0"/>
              <a:t>608</a:t>
            </a:r>
            <a:endParaRPr lang="pt-BR" b="1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14C5-AEC7-4679-9CC9-962336A45CC8}" type="slidenum">
              <a:rPr lang="pt-BR" smtClean="0"/>
              <a:t>18</a:t>
            </a:fld>
            <a:endParaRPr lang="pt-BR" dirty="0"/>
          </a:p>
        </p:txBody>
      </p:sp>
      <p:sp>
        <p:nvSpPr>
          <p:cNvPr id="12" name="Texto explicativo em elipse 11"/>
          <p:cNvSpPr/>
          <p:nvPr/>
        </p:nvSpPr>
        <p:spPr>
          <a:xfrm>
            <a:off x="8615486" y="1793400"/>
            <a:ext cx="3108253" cy="1415969"/>
          </a:xfrm>
          <a:prstGeom prst="wedgeEllipseCallout">
            <a:avLst>
              <a:gd name="adj1" fmla="val -13236"/>
              <a:gd name="adj2" fmla="val 5822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/>
              <a:t>Incorporação dos empregados da </a:t>
            </a:r>
            <a:r>
              <a:rPr lang="pt-BR" sz="1600" b="1" dirty="0" err="1" smtClean="0"/>
              <a:t>Isban</a:t>
            </a:r>
            <a:r>
              <a:rPr lang="pt-BR" sz="1600" b="1" dirty="0" smtClean="0"/>
              <a:t> e </a:t>
            </a:r>
            <a:r>
              <a:rPr lang="pt-BR" sz="1600" b="1" dirty="0" err="1" smtClean="0"/>
              <a:t>Produban</a:t>
            </a:r>
            <a:r>
              <a:rPr lang="pt-BR" sz="1600" b="1" dirty="0" smtClean="0"/>
              <a:t> (TI)* no 1º trimestre </a:t>
            </a:r>
            <a:endParaRPr lang="pt-BR" sz="1600" b="1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1702718" y="3209369"/>
            <a:ext cx="1174030" cy="427030"/>
          </a:xfrm>
          <a:prstGeom prst="rect">
            <a:avLst/>
          </a:prstGeom>
          <a:solidFill>
            <a:srgbClr val="FFFF99"/>
          </a:solidFill>
        </p:spPr>
        <p:txBody>
          <a:bodyPr wrap="square" lIns="102860" tIns="51430" rIns="102860" bIns="51430" rtlCol="0">
            <a:spAutoFit/>
          </a:bodyPr>
          <a:lstStyle/>
          <a:p>
            <a:pPr algn="ctr"/>
            <a:r>
              <a:rPr lang="pt-BR" b="1" dirty="0" smtClean="0"/>
              <a:t>+1264</a:t>
            </a:r>
            <a:endParaRPr lang="pt-BR" b="1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5543598" y="2782340"/>
            <a:ext cx="1151978" cy="427030"/>
          </a:xfrm>
          <a:prstGeom prst="rect">
            <a:avLst/>
          </a:prstGeom>
          <a:solidFill>
            <a:srgbClr val="FFFF99"/>
          </a:solidFill>
        </p:spPr>
        <p:txBody>
          <a:bodyPr wrap="square" lIns="102860" tIns="51430" rIns="102860" bIns="51430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0000"/>
                </a:solidFill>
              </a:rPr>
              <a:t>-203</a:t>
            </a:r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190550" y="6675971"/>
            <a:ext cx="7775850" cy="380863"/>
          </a:xfrm>
          <a:prstGeom prst="rect">
            <a:avLst/>
          </a:prstGeom>
          <a:noFill/>
        </p:spPr>
        <p:txBody>
          <a:bodyPr wrap="square" lIns="102860" tIns="51430" rIns="102860" bIns="51430" rtlCol="0">
            <a:spAutoFit/>
          </a:bodyPr>
          <a:lstStyle/>
          <a:p>
            <a:r>
              <a:rPr lang="pt-BR" altLang="pt-BR" sz="1800" dirty="0">
                <a:cs typeface="Estrangelo Edessa" panose="03080600000000000000" pitchFamily="66" charset="0"/>
              </a:rPr>
              <a:t>Fonte: Demonstrações Financeiras  dos Bancos</a:t>
            </a:r>
          </a:p>
        </p:txBody>
      </p:sp>
    </p:spTree>
    <p:extLst>
      <p:ext uri="{BB962C8B-B14F-4D97-AF65-F5344CB8AC3E}">
        <p14:creationId xmlns:p14="http://schemas.microsoft.com/office/powerpoint/2010/main" val="250247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4781" y="160853"/>
            <a:ext cx="10729609" cy="1064332"/>
          </a:xfrm>
        </p:spPr>
        <p:txBody>
          <a:bodyPr lIns="102860" tIns="51430" rIns="102860" bIns="51430" anchor="ctr">
            <a:normAutofit/>
          </a:bodyPr>
          <a:lstStyle/>
          <a:p>
            <a:r>
              <a:rPr lang="pt-BR" sz="36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Agências</a:t>
            </a:r>
            <a:endParaRPr lang="pt-BR" sz="36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40719297"/>
              </p:ext>
            </p:extLst>
          </p:nvPr>
        </p:nvGraphicFramePr>
        <p:xfrm>
          <a:off x="334566" y="1562713"/>
          <a:ext cx="11521280" cy="4995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299803" y="6655633"/>
            <a:ext cx="7810613" cy="380863"/>
          </a:xfrm>
          <a:prstGeom prst="rect">
            <a:avLst/>
          </a:prstGeom>
          <a:noFill/>
        </p:spPr>
        <p:txBody>
          <a:bodyPr wrap="square" lIns="102860" tIns="51430" rIns="102860" bIns="51430" rtlCol="0">
            <a:spAutoFit/>
          </a:bodyPr>
          <a:lstStyle/>
          <a:p>
            <a:r>
              <a:rPr lang="pt-BR" altLang="pt-BR" sz="1800" dirty="0">
                <a:cs typeface="Estrangelo Edessa" panose="03080600000000000000" pitchFamily="66" charset="0"/>
              </a:rPr>
              <a:t>Fonte: Demonstrações Financeiras  dos Bancos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839622" y="2544686"/>
            <a:ext cx="720080" cy="380863"/>
          </a:xfrm>
          <a:prstGeom prst="rect">
            <a:avLst/>
          </a:prstGeom>
          <a:solidFill>
            <a:srgbClr val="FFFF99"/>
          </a:solidFill>
        </p:spPr>
        <p:txBody>
          <a:bodyPr wrap="square" lIns="102860" tIns="51430" rIns="102860" bIns="51430" rtlCol="0">
            <a:spAutoFit/>
          </a:bodyPr>
          <a:lstStyle/>
          <a:p>
            <a:r>
              <a:rPr lang="pt-BR" sz="1800" b="1" dirty="0" smtClean="0"/>
              <a:t>+28</a:t>
            </a:r>
            <a:endParaRPr lang="pt-BR" sz="1800" b="1" dirty="0"/>
          </a:p>
        </p:txBody>
      </p:sp>
      <p:sp>
        <p:nvSpPr>
          <p:cNvPr id="9" name="Texto explicativo em forma de nuvem 8"/>
          <p:cNvSpPr/>
          <p:nvPr/>
        </p:nvSpPr>
        <p:spPr>
          <a:xfrm>
            <a:off x="910630" y="1174448"/>
            <a:ext cx="3105527" cy="1407875"/>
          </a:xfrm>
          <a:prstGeom prst="cloudCallou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5" rIns="91432" bIns="45715" rtlCol="0" anchor="ctr"/>
          <a:lstStyle/>
          <a:p>
            <a:pPr algn="ctr"/>
            <a:r>
              <a:rPr lang="pt-BR" sz="1700" b="1" dirty="0" smtClean="0">
                <a:solidFill>
                  <a:schemeClr val="tx1"/>
                </a:solidFill>
              </a:rPr>
              <a:t>+ 35 agências digitais, que chegaram a 195</a:t>
            </a:r>
            <a:endParaRPr lang="pt-BR" sz="1700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14C5-AEC7-4679-9CC9-962336A45CC8}" type="slidenum">
              <a:rPr lang="pt-BR" smtClean="0"/>
              <a:t>19</a:t>
            </a:fld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1414686" y="3090525"/>
            <a:ext cx="648072" cy="380863"/>
          </a:xfrm>
          <a:prstGeom prst="rect">
            <a:avLst/>
          </a:prstGeom>
          <a:solidFill>
            <a:srgbClr val="FFFF99"/>
          </a:solidFill>
        </p:spPr>
        <p:txBody>
          <a:bodyPr wrap="square" lIns="102860" tIns="51430" rIns="102860" bIns="51430" rtlCol="0">
            <a:spAutoFit/>
          </a:bodyPr>
          <a:lstStyle/>
          <a:p>
            <a:r>
              <a:rPr lang="pt-BR" sz="1800" b="1" dirty="0" smtClean="0">
                <a:solidFill>
                  <a:srgbClr val="FF0000"/>
                </a:solidFill>
              </a:rPr>
              <a:t>-61</a:t>
            </a:r>
            <a:endParaRPr lang="pt-BR" sz="1800" b="1" dirty="0">
              <a:solidFill>
                <a:srgbClr val="FF0000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5814827" y="2142023"/>
            <a:ext cx="856443" cy="380863"/>
          </a:xfrm>
          <a:prstGeom prst="rect">
            <a:avLst/>
          </a:prstGeom>
          <a:solidFill>
            <a:srgbClr val="FFFF99"/>
          </a:solidFill>
        </p:spPr>
        <p:txBody>
          <a:bodyPr wrap="square" lIns="102860" tIns="51430" rIns="102860" bIns="51430" rtlCol="0">
            <a:spAutoFit/>
          </a:bodyPr>
          <a:lstStyle/>
          <a:p>
            <a:r>
              <a:rPr lang="pt-BR" sz="1800" b="1" dirty="0" smtClean="0">
                <a:solidFill>
                  <a:srgbClr val="FF0000"/>
                </a:solidFill>
              </a:rPr>
              <a:t>-132</a:t>
            </a:r>
            <a:endParaRPr lang="pt-BR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42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143966"/>
            <a:ext cx="11999863" cy="1530264"/>
          </a:xfrm>
        </p:spPr>
        <p:txBody>
          <a:bodyPr lIns="102860" tIns="51430" rIns="102860" bIns="51430" anchor="ctr">
            <a:noAutofit/>
          </a:bodyPr>
          <a:lstStyle/>
          <a:p>
            <a:r>
              <a:rPr lang="pt-BR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Os </a:t>
            </a:r>
            <a:r>
              <a:rPr lang="pt-BR" sz="28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lucros dos maiores bancos </a:t>
            </a:r>
            <a:r>
              <a:rPr lang="pt-BR" sz="28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privados sempre em alta</a:t>
            </a:r>
            <a:endParaRPr lang="pt-BR" sz="28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55710889"/>
              </p:ext>
            </p:extLst>
          </p:nvPr>
        </p:nvGraphicFramePr>
        <p:xfrm>
          <a:off x="311137" y="1591118"/>
          <a:ext cx="11377588" cy="5619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687071" y="6612025"/>
            <a:ext cx="7775850" cy="380863"/>
          </a:xfrm>
          <a:prstGeom prst="rect">
            <a:avLst/>
          </a:prstGeom>
          <a:noFill/>
        </p:spPr>
        <p:txBody>
          <a:bodyPr wrap="square" lIns="102860" tIns="51430" rIns="102860" bIns="51430" rtlCol="0">
            <a:spAutoFit/>
          </a:bodyPr>
          <a:lstStyle/>
          <a:p>
            <a:r>
              <a:rPr lang="pt-BR" altLang="pt-BR" sz="1800" dirty="0">
                <a:cs typeface="Estrangelo Edessa" panose="03080600000000000000" pitchFamily="66" charset="0"/>
              </a:rPr>
              <a:t>Fonte: Demonstrações Financeiras  dos Bancos</a:t>
            </a:r>
            <a:endParaRPr lang="pt-BR" dirty="0">
              <a:latin typeface="Estrangelo Edessa" panose="03080600000000000000" pitchFamily="66" charset="0"/>
              <a:cs typeface="Estrangelo Edessa" panose="03080600000000000000" pitchFamily="66" charset="0"/>
            </a:endParaRPr>
          </a:p>
        </p:txBody>
      </p:sp>
      <p:sp>
        <p:nvSpPr>
          <p:cNvPr id="6" name="CaixaDeTexto 9"/>
          <p:cNvSpPr txBox="1">
            <a:spLocks noChangeArrowheads="1"/>
          </p:cNvSpPr>
          <p:nvPr/>
        </p:nvSpPr>
        <p:spPr bwMode="auto">
          <a:xfrm>
            <a:off x="5376978" y="1632690"/>
            <a:ext cx="6622885" cy="657862"/>
          </a:xfrm>
          <a:prstGeom prst="rect">
            <a:avLst/>
          </a:prstGeom>
          <a:solidFill>
            <a:srgbClr val="FAFCB8"/>
          </a:solidFill>
          <a:ln>
            <a:noFill/>
          </a:ln>
          <a:extLst/>
        </p:spPr>
        <p:txBody>
          <a:bodyPr wrap="square" lIns="102860" tIns="51430" rIns="102860" bIns="5143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>
                <a:solidFill>
                  <a:schemeClr val="tx2"/>
                </a:solidFill>
                <a:latin typeface="Franklin Gothic Medium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2"/>
                </a:solidFill>
                <a:latin typeface="Franklin Gothic Medium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28B70"/>
              </a:buClr>
              <a:buFont typeface="Wingdings" pitchFamily="2" charset="2"/>
              <a:buChar char="§"/>
              <a:defRPr sz="1600">
                <a:solidFill>
                  <a:schemeClr val="tx2"/>
                </a:solidFill>
                <a:latin typeface="Franklin Gothic Medium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7706B"/>
              </a:buClr>
              <a:buFont typeface="Wingdings" pitchFamily="2" charset="2"/>
              <a:buChar char="§"/>
              <a:defRPr sz="1400">
                <a:solidFill>
                  <a:schemeClr val="tx2"/>
                </a:solidFill>
                <a:latin typeface="Franklin Gothic Medium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6F777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1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O lucro dos </a:t>
            </a:r>
            <a:r>
              <a:rPr lang="pt-BR" altLang="pt-BR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três </a:t>
            </a:r>
            <a:r>
              <a:rPr lang="pt-BR" altLang="pt-BR" sz="1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maiores bancos </a:t>
            </a:r>
            <a:r>
              <a:rPr lang="pt-BR" altLang="pt-BR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privados do país somou  R</a:t>
            </a:r>
            <a:r>
              <a:rPr lang="pt-BR" altLang="pt-BR" sz="1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$ </a:t>
            </a:r>
            <a:r>
              <a:rPr lang="pt-BR" altLang="pt-BR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59,7 bilhões</a:t>
            </a:r>
            <a:r>
              <a:rPr lang="pt-BR" altLang="pt-BR" sz="1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, com alta de </a:t>
            </a:r>
            <a:r>
              <a:rPr lang="pt-BR" altLang="pt-BR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10,8% </a:t>
            </a:r>
            <a:r>
              <a:rPr lang="pt-BR" altLang="pt-BR" sz="1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em doze meses.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06251" y="2952382"/>
            <a:ext cx="484728" cy="2788289"/>
          </a:xfrm>
          <a:prstGeom prst="rect">
            <a:avLst/>
          </a:prstGeom>
          <a:noFill/>
        </p:spPr>
        <p:txBody>
          <a:bodyPr vert="vert270" wrap="square" lIns="102860" tIns="51430" rIns="102860" bIns="51430" rtlCol="0">
            <a:spAutoFit/>
          </a:bodyPr>
          <a:lstStyle/>
          <a:p>
            <a:r>
              <a:rPr lang="pt-BR" sz="1800" b="1" dirty="0"/>
              <a:t>(em R$ milhões)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9407574" y="3618298"/>
            <a:ext cx="1152127" cy="380863"/>
          </a:xfrm>
          <a:prstGeom prst="rect">
            <a:avLst/>
          </a:prstGeom>
          <a:solidFill>
            <a:srgbClr val="FFC000"/>
          </a:solidFill>
        </p:spPr>
        <p:txBody>
          <a:bodyPr wrap="square" lIns="102860" tIns="51430" rIns="102860" bIns="51430" rtlCol="0">
            <a:spAutoFit/>
          </a:bodyPr>
          <a:lstStyle/>
          <a:p>
            <a:pPr algn="ctr"/>
            <a:r>
              <a:rPr lang="pt-BR" sz="1800" b="1" dirty="0" smtClean="0"/>
              <a:t>24,9%</a:t>
            </a:r>
            <a:endParaRPr lang="pt-BR" sz="1800" b="1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14C5-AEC7-4679-9CC9-962336A45CC8}" type="slidenum">
              <a:rPr lang="pt-BR" smtClean="0"/>
              <a:t>2</a:t>
            </a:fld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2145394" y="2423644"/>
            <a:ext cx="997484" cy="380863"/>
          </a:xfrm>
          <a:prstGeom prst="rect">
            <a:avLst/>
          </a:prstGeom>
          <a:solidFill>
            <a:srgbClr val="FFC000"/>
          </a:solidFill>
        </p:spPr>
        <p:txBody>
          <a:bodyPr wrap="square" lIns="102860" tIns="51430" rIns="102860" bIns="51430" rtlCol="0">
            <a:spAutoFit/>
          </a:bodyPr>
          <a:lstStyle/>
          <a:p>
            <a:pPr algn="ctr"/>
            <a:r>
              <a:rPr lang="pt-BR" sz="1800" b="1" dirty="0" smtClean="0"/>
              <a:t>3,4%</a:t>
            </a:r>
            <a:endParaRPr lang="pt-BR" sz="1800" b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614429" y="2536944"/>
            <a:ext cx="1152127" cy="380863"/>
          </a:xfrm>
          <a:prstGeom prst="rect">
            <a:avLst/>
          </a:prstGeom>
          <a:solidFill>
            <a:srgbClr val="FFC000"/>
          </a:solidFill>
        </p:spPr>
        <p:txBody>
          <a:bodyPr wrap="square" lIns="102860" tIns="51430" rIns="102860" bIns="51430" rtlCol="0">
            <a:spAutoFit/>
          </a:bodyPr>
          <a:lstStyle/>
          <a:p>
            <a:pPr algn="ctr"/>
            <a:r>
              <a:rPr lang="pt-BR" sz="1800" b="1" dirty="0" smtClean="0"/>
              <a:t>13,4%</a:t>
            </a:r>
            <a:endParaRPr lang="pt-BR" sz="1800" b="1" dirty="0"/>
          </a:p>
        </p:txBody>
      </p:sp>
    </p:spTree>
    <p:extLst>
      <p:ext uri="{BB962C8B-B14F-4D97-AF65-F5344CB8AC3E}">
        <p14:creationId xmlns:p14="http://schemas.microsoft.com/office/powerpoint/2010/main" val="293269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9919" y="424897"/>
            <a:ext cx="8593074" cy="756084"/>
          </a:xfrm>
        </p:spPr>
        <p:txBody>
          <a:bodyPr>
            <a:normAutofit/>
          </a:bodyPr>
          <a:lstStyle/>
          <a:p>
            <a:r>
              <a:rPr lang="pt-BR" dirty="0" smtClean="0"/>
              <a:t>Next – Banco Digital do Bradesco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015649" y="1780840"/>
            <a:ext cx="4510220" cy="432174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 smtClean="0"/>
              <a:t>“No </a:t>
            </a:r>
            <a:r>
              <a:rPr lang="pt-BR" dirty="0"/>
              <a:t>final de novembro de 2018, alcançamos </a:t>
            </a:r>
            <a:r>
              <a:rPr lang="pt-BR" b="1" dirty="0"/>
              <a:t>5 mil contas abertas por dia</a:t>
            </a:r>
            <a:r>
              <a:rPr lang="pt-BR" dirty="0"/>
              <a:t>. </a:t>
            </a:r>
            <a:r>
              <a:rPr lang="pt-BR" dirty="0" smtClean="0"/>
              <a:t>No 4T18</a:t>
            </a:r>
            <a:r>
              <a:rPr lang="pt-BR" dirty="0"/>
              <a:t>, ao atingirmos 45 milhões de transações, volume 50% maior que </a:t>
            </a:r>
            <a:r>
              <a:rPr lang="pt-BR" dirty="0" smtClean="0"/>
              <a:t>o realizado </a:t>
            </a:r>
            <a:r>
              <a:rPr lang="pt-BR" dirty="0"/>
              <a:t>no trimestre </a:t>
            </a:r>
            <a:r>
              <a:rPr lang="pt-BR" dirty="0" smtClean="0"/>
              <a:t>anterior.”</a:t>
            </a: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44" t="32617" r="51904" b="19727"/>
          <a:stretch/>
        </p:blipFill>
        <p:spPr bwMode="auto">
          <a:xfrm>
            <a:off x="838622" y="1407806"/>
            <a:ext cx="4954151" cy="4676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550590" y="6684363"/>
            <a:ext cx="7560840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80" dirty="0"/>
              <a:t>Fonte: Demonstrações Contábeis Bradesco 2018</a:t>
            </a:r>
          </a:p>
        </p:txBody>
      </p:sp>
    </p:spTree>
    <p:extLst>
      <p:ext uri="{BB962C8B-B14F-4D97-AF65-F5344CB8AC3E}">
        <p14:creationId xmlns:p14="http://schemas.microsoft.com/office/powerpoint/2010/main" val="27031212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46734" y="257602"/>
            <a:ext cx="8593074" cy="756084"/>
          </a:xfrm>
        </p:spPr>
        <p:txBody>
          <a:bodyPr>
            <a:normAutofit/>
          </a:bodyPr>
          <a:lstStyle/>
          <a:p>
            <a:r>
              <a:rPr lang="pt-BR" dirty="0" smtClean="0"/>
              <a:t>Next – Banco Digital do Bradesco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09918" y="4536554"/>
            <a:ext cx="8345727" cy="12241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i="1" dirty="0"/>
              <a:t>(</a:t>
            </a:r>
            <a:r>
              <a:rPr lang="pt-BR" sz="2400" i="1" dirty="0" err="1"/>
              <a:t>churn</a:t>
            </a:r>
            <a:r>
              <a:rPr lang="pt-BR" sz="2400" i="1" dirty="0"/>
              <a:t> é uma métrica que indica o quanto a empresa perdeu de clientes, ou seja, a cada 1000 clientes adquiridos, apenas 15 abandonam a conta)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13" t="34163" r="17619" b="41572"/>
          <a:stretch/>
        </p:blipFill>
        <p:spPr bwMode="auto">
          <a:xfrm>
            <a:off x="2083610" y="1611490"/>
            <a:ext cx="7598344" cy="2748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617864" y="6295171"/>
            <a:ext cx="7560840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80" dirty="0"/>
              <a:t>Fonte: Demonstrações Contábeis Bradesco 2018</a:t>
            </a:r>
          </a:p>
        </p:txBody>
      </p:sp>
    </p:spTree>
    <p:extLst>
      <p:ext uri="{BB962C8B-B14F-4D97-AF65-F5344CB8AC3E}">
        <p14:creationId xmlns:p14="http://schemas.microsoft.com/office/powerpoint/2010/main" val="16755483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Clientes - Santander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14C5-AEC7-4679-9CC9-962336A45CC8}" type="slidenum">
              <a:rPr lang="pt-BR" smtClean="0"/>
              <a:t>22</a:t>
            </a:fld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631" y="1541082"/>
            <a:ext cx="4831082" cy="2952328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1310" y="2917070"/>
            <a:ext cx="4312583" cy="2536814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550590" y="6684363"/>
            <a:ext cx="7560840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80" dirty="0"/>
              <a:t>Fonte: Demonstrações Contábeis </a:t>
            </a:r>
            <a:r>
              <a:rPr lang="pt-BR" sz="1680" dirty="0" smtClean="0"/>
              <a:t>Santander </a:t>
            </a:r>
            <a:r>
              <a:rPr lang="pt-BR" sz="1680" dirty="0"/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18955930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Banco Digital - Itaú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14C5-AEC7-4679-9CC9-962336A45CC8}" type="slidenum">
              <a:rPr lang="pt-BR" smtClean="0"/>
              <a:t>23</a:t>
            </a:fld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50" y="1077691"/>
            <a:ext cx="11809312" cy="5553075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550590" y="6684363"/>
            <a:ext cx="7560840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80" dirty="0"/>
              <a:t>Fonte: Demonstrações Contábeis </a:t>
            </a:r>
            <a:r>
              <a:rPr lang="pt-BR" sz="1680" dirty="0" smtClean="0"/>
              <a:t>Itaú Unibanco </a:t>
            </a:r>
            <a:r>
              <a:rPr lang="pt-BR" sz="1680" dirty="0"/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15448883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Banco Digital - Itaú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14C5-AEC7-4679-9CC9-962336A45CC8}" type="slidenum">
              <a:rPr lang="pt-BR" smtClean="0"/>
              <a:t>24</a:t>
            </a:fld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50590" y="6684363"/>
            <a:ext cx="7560840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80" dirty="0"/>
              <a:t>Fonte: Demonstrações Contábeis </a:t>
            </a:r>
            <a:r>
              <a:rPr lang="pt-BR" sz="1680" dirty="0" smtClean="0"/>
              <a:t>Itaú Unibanco </a:t>
            </a:r>
            <a:r>
              <a:rPr lang="pt-BR" sz="1680" dirty="0"/>
              <a:t>2018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590" y="1615836"/>
            <a:ext cx="10871518" cy="436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7767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264419" y="2592338"/>
            <a:ext cx="9996139" cy="4170104"/>
          </a:xfrm>
        </p:spPr>
        <p:txBody>
          <a:bodyPr>
            <a:normAutofit/>
          </a:bodyPr>
          <a:lstStyle/>
          <a:p>
            <a:pPr marL="92573" indent="0" algn="ctr">
              <a:buNone/>
            </a:pPr>
            <a:r>
              <a:rPr lang="pt-BR" sz="5500" b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OBRIGADA!</a:t>
            </a:r>
            <a:endParaRPr lang="pt-BR" sz="55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214888" y="3960490"/>
            <a:ext cx="6095207" cy="473196"/>
          </a:xfrm>
          <a:prstGeom prst="rect">
            <a:avLst/>
          </a:prstGeom>
        </p:spPr>
        <p:txBody>
          <a:bodyPr lIns="102860" tIns="51430" rIns="102860" bIns="5143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2">
                    <a:lumMod val="50000"/>
                  </a:schemeClr>
                </a:solidFill>
              </a:rPr>
              <a:t>Rede </a:t>
            </a:r>
            <a:r>
              <a:rPr lang="pt-BR" sz="2400" b="1" dirty="0">
                <a:solidFill>
                  <a:schemeClr val="bg2">
                    <a:lumMod val="50000"/>
                  </a:schemeClr>
                </a:solidFill>
              </a:rPr>
              <a:t>Bancários/DIEESE</a:t>
            </a:r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14C5-AEC7-4679-9CC9-962336A45CC8}" type="slidenum">
              <a:rPr lang="pt-BR" smtClean="0"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751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4607" y="-3173"/>
            <a:ext cx="10514231" cy="1391841"/>
          </a:xfrm>
        </p:spPr>
        <p:txBody>
          <a:bodyPr lIns="102860" tIns="51430" rIns="102860" bIns="51430" anchor="ctr">
            <a:norm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Rentabilidade em alta também</a:t>
            </a:r>
            <a:endParaRPr lang="pt-BR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7937311"/>
              </p:ext>
            </p:extLst>
          </p:nvPr>
        </p:nvGraphicFramePr>
        <p:xfrm>
          <a:off x="383384" y="1512222"/>
          <a:ext cx="11472462" cy="5011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380318" y="6714483"/>
            <a:ext cx="7775850" cy="380863"/>
          </a:xfrm>
          <a:prstGeom prst="rect">
            <a:avLst/>
          </a:prstGeom>
          <a:noFill/>
        </p:spPr>
        <p:txBody>
          <a:bodyPr wrap="square" lIns="102860" tIns="51430" rIns="102860" bIns="51430" rtlCol="0">
            <a:spAutoFit/>
          </a:bodyPr>
          <a:lstStyle/>
          <a:p>
            <a:r>
              <a:rPr lang="pt-BR" altLang="pt-BR" sz="1800" dirty="0">
                <a:cs typeface="Estrangelo Edessa" panose="03080600000000000000" pitchFamily="66" charset="0"/>
              </a:rPr>
              <a:t>Fonte: Demonstrações Financeiras  dos Bancos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0343678" y="807325"/>
            <a:ext cx="1223638" cy="380863"/>
          </a:xfrm>
          <a:prstGeom prst="rect">
            <a:avLst/>
          </a:prstGeom>
          <a:noFill/>
        </p:spPr>
        <p:txBody>
          <a:bodyPr wrap="square" lIns="102860" tIns="51430" rIns="102860" bIns="51430" rtlCol="0">
            <a:spAutoFit/>
          </a:bodyPr>
          <a:lstStyle/>
          <a:p>
            <a:r>
              <a:rPr lang="pt-BR" sz="1800" dirty="0"/>
              <a:t>(em %)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14C5-AEC7-4679-9CC9-962336A45CC8}" type="slidenum">
              <a:rPr lang="pt-BR" smtClean="0"/>
              <a:t>3</a:t>
            </a:fld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9191550" y="2180062"/>
            <a:ext cx="1152128" cy="350086"/>
          </a:xfrm>
          <a:prstGeom prst="rect">
            <a:avLst/>
          </a:prstGeom>
          <a:solidFill>
            <a:srgbClr val="FFFF99"/>
          </a:solidFill>
        </p:spPr>
        <p:txBody>
          <a:bodyPr wrap="square" lIns="102860" tIns="51430" rIns="102860" bIns="51430" rtlCol="0">
            <a:spAutoFit/>
          </a:bodyPr>
          <a:lstStyle/>
          <a:p>
            <a:pPr algn="ctr"/>
            <a:r>
              <a:rPr lang="pt-BR" sz="1600" b="1" dirty="0" smtClean="0"/>
              <a:t>+3,0 </a:t>
            </a:r>
            <a:r>
              <a:rPr lang="pt-BR" sz="1600" b="1" dirty="0" err="1" smtClean="0"/>
              <a:t>p.p</a:t>
            </a:r>
            <a:r>
              <a:rPr lang="pt-BR" sz="1600" b="1" dirty="0" smtClean="0"/>
              <a:t>.</a:t>
            </a:r>
            <a:endParaRPr lang="pt-BR" sz="1600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1918742" y="1832368"/>
            <a:ext cx="1360498" cy="350086"/>
          </a:xfrm>
          <a:prstGeom prst="rect">
            <a:avLst/>
          </a:prstGeom>
          <a:solidFill>
            <a:srgbClr val="FFFF99"/>
          </a:solidFill>
        </p:spPr>
        <p:txBody>
          <a:bodyPr wrap="square" lIns="102860" tIns="51430" rIns="102860" bIns="51430" rtlCol="0">
            <a:spAutoFit/>
          </a:bodyPr>
          <a:lstStyle/>
          <a:p>
            <a:pPr algn="ctr"/>
            <a:r>
              <a:rPr lang="pt-BR" sz="1600" b="1" dirty="0"/>
              <a:t>+</a:t>
            </a:r>
            <a:r>
              <a:rPr lang="pt-BR" sz="1600" b="1" dirty="0" smtClean="0"/>
              <a:t>0,1 </a:t>
            </a:r>
            <a:r>
              <a:rPr lang="pt-BR" sz="1600" b="1" dirty="0" err="1"/>
              <a:t>p.p</a:t>
            </a:r>
            <a:r>
              <a:rPr lang="pt-BR" sz="1600" b="1" dirty="0"/>
              <a:t>.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5439338" y="2024123"/>
            <a:ext cx="1360498" cy="350086"/>
          </a:xfrm>
          <a:prstGeom prst="rect">
            <a:avLst/>
          </a:prstGeom>
          <a:solidFill>
            <a:srgbClr val="FFFF99"/>
          </a:solidFill>
        </p:spPr>
        <p:txBody>
          <a:bodyPr wrap="square" lIns="102860" tIns="51430" rIns="102860" bIns="51430" rtlCol="0">
            <a:spAutoFit/>
          </a:bodyPr>
          <a:lstStyle/>
          <a:p>
            <a:pPr algn="ctr"/>
            <a:r>
              <a:rPr lang="pt-BR" sz="1600" b="1" dirty="0" smtClean="0"/>
              <a:t>+0,9 </a:t>
            </a:r>
            <a:r>
              <a:rPr lang="pt-BR" sz="1600" b="1" dirty="0" err="1" smtClean="0"/>
              <a:t>p.p</a:t>
            </a:r>
            <a:r>
              <a:rPr lang="pt-BR" sz="1600" b="1" dirty="0" smtClean="0"/>
              <a:t>.</a:t>
            </a:r>
            <a:endParaRPr lang="pt-BR" sz="1600" b="1" dirty="0"/>
          </a:p>
        </p:txBody>
      </p:sp>
    </p:spTree>
    <p:extLst>
      <p:ext uri="{BB962C8B-B14F-4D97-AF65-F5344CB8AC3E}">
        <p14:creationId xmlns:p14="http://schemas.microsoft.com/office/powerpoint/2010/main" val="181484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62470" y="298796"/>
            <a:ext cx="10514231" cy="778895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Motivos da alta dos lucros em 2018</a:t>
            </a:r>
            <a:endParaRPr lang="pt-BR" sz="32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34566" y="2319977"/>
            <a:ext cx="11449271" cy="3168352"/>
          </a:xfrm>
        </p:spPr>
        <p:txBody>
          <a:bodyPr>
            <a:normAutofit/>
          </a:bodyPr>
          <a:lstStyle/>
          <a:p>
            <a:r>
              <a:rPr lang="pt-BR" sz="2800" dirty="0"/>
              <a:t>Redução das </a:t>
            </a:r>
            <a:r>
              <a:rPr lang="pt-BR" sz="2800" dirty="0" smtClean="0"/>
              <a:t>Despesas </a:t>
            </a:r>
            <a:r>
              <a:rPr lang="pt-BR" sz="2800" dirty="0"/>
              <a:t>com Captação </a:t>
            </a:r>
            <a:r>
              <a:rPr lang="pt-BR" sz="2800" dirty="0" smtClean="0"/>
              <a:t>no Mercado (exceto Itaú);</a:t>
            </a:r>
          </a:p>
          <a:p>
            <a:r>
              <a:rPr lang="pt-BR" sz="2800" dirty="0"/>
              <a:t>Redução </a:t>
            </a:r>
            <a:r>
              <a:rPr lang="pt-BR" sz="2800" dirty="0" smtClean="0"/>
              <a:t>das Despesas com </a:t>
            </a:r>
            <a:r>
              <a:rPr lang="pt-BR" sz="2800" dirty="0"/>
              <a:t>PDD </a:t>
            </a:r>
            <a:r>
              <a:rPr lang="pt-BR" sz="2800" dirty="0" smtClean="0"/>
              <a:t>(exceto Santander);</a:t>
            </a:r>
          </a:p>
          <a:p>
            <a:r>
              <a:rPr lang="pt-BR" sz="2800" dirty="0" smtClean="0"/>
              <a:t>Controle das Despesas </a:t>
            </a:r>
            <a:r>
              <a:rPr lang="pt-BR" sz="2800" dirty="0"/>
              <a:t>de </a:t>
            </a:r>
            <a:r>
              <a:rPr lang="pt-BR" sz="2800" dirty="0" smtClean="0"/>
              <a:t>Pessoal; </a:t>
            </a:r>
          </a:p>
          <a:p>
            <a:r>
              <a:rPr lang="pt-BR" sz="2800" dirty="0" smtClean="0"/>
              <a:t>Crescimento </a:t>
            </a:r>
            <a:r>
              <a:rPr lang="pt-BR" sz="2800" dirty="0"/>
              <a:t>das </a:t>
            </a:r>
            <a:r>
              <a:rPr lang="pt-BR" sz="2800" dirty="0" smtClean="0"/>
              <a:t>Receitas </a:t>
            </a:r>
            <a:r>
              <a:rPr lang="pt-BR" sz="2800" dirty="0"/>
              <a:t>de </a:t>
            </a:r>
            <a:r>
              <a:rPr lang="pt-BR" sz="2800" dirty="0" smtClean="0"/>
              <a:t>Prestação </a:t>
            </a:r>
            <a:r>
              <a:rPr lang="pt-BR" sz="2800" dirty="0"/>
              <a:t>de </a:t>
            </a:r>
            <a:r>
              <a:rPr lang="pt-BR" sz="2800" dirty="0" smtClean="0"/>
              <a:t>Serviços </a:t>
            </a:r>
            <a:r>
              <a:rPr lang="pt-BR" sz="2800" dirty="0"/>
              <a:t>e T</a:t>
            </a:r>
            <a:r>
              <a:rPr lang="pt-BR" sz="2800" dirty="0" smtClean="0"/>
              <a:t>arifas; </a:t>
            </a:r>
          </a:p>
          <a:p>
            <a:r>
              <a:rPr lang="pt-BR" sz="2800" dirty="0" smtClean="0"/>
              <a:t>Redução das despesas com impostos, em parte por meio da utilização de créditos tributários. </a:t>
            </a:r>
          </a:p>
          <a:p>
            <a:pPr marL="0" indent="0">
              <a:buNone/>
            </a:pPr>
            <a:endParaRPr lang="pt-BR" sz="2800" dirty="0"/>
          </a:p>
          <a:p>
            <a:pPr marL="0" indent="0">
              <a:buNone/>
            </a:pPr>
            <a:endParaRPr lang="pt-BR" sz="2800" dirty="0" smtClean="0"/>
          </a:p>
          <a:p>
            <a:pPr marL="0" indent="0">
              <a:buNone/>
            </a:pPr>
            <a:endParaRPr lang="pt-BR" sz="2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14C5-AEC7-4679-9CC9-962336A45CC8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758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Espaço Reservado para Conteúdo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95945963"/>
              </p:ext>
            </p:extLst>
          </p:nvPr>
        </p:nvGraphicFramePr>
        <p:xfrm>
          <a:off x="275394" y="1728242"/>
          <a:ext cx="11337925" cy="520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1861" y="259357"/>
            <a:ext cx="11157477" cy="657998"/>
          </a:xfrm>
        </p:spPr>
        <p:txBody>
          <a:bodyPr>
            <a:normAutofit fontScale="90000"/>
          </a:bodyPr>
          <a:lstStyle/>
          <a:p>
            <a:r>
              <a:rPr lang="pt-BR" sz="41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Ativos</a:t>
            </a:r>
            <a:endParaRPr lang="pt-BR" sz="41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14C5-AEC7-4679-9CC9-962336A45CC8}" type="slidenum">
              <a:rPr lang="pt-BR" smtClean="0"/>
              <a:t>5</a:t>
            </a:fld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 rot="16200000">
            <a:off x="-591630" y="3873928"/>
            <a:ext cx="2232007" cy="380863"/>
          </a:xfrm>
          <a:prstGeom prst="rect">
            <a:avLst/>
          </a:prstGeom>
          <a:noFill/>
        </p:spPr>
        <p:txBody>
          <a:bodyPr wrap="square" lIns="102860" tIns="51430" rIns="102860" bIns="51430" rtlCol="0">
            <a:spAutoFit/>
          </a:bodyPr>
          <a:lstStyle/>
          <a:p>
            <a:r>
              <a:rPr lang="pt-BR" sz="1800" dirty="0"/>
              <a:t>(em R$ milhões)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35321" y="6734481"/>
            <a:ext cx="7775850" cy="380863"/>
          </a:xfrm>
          <a:prstGeom prst="rect">
            <a:avLst/>
          </a:prstGeom>
          <a:noFill/>
        </p:spPr>
        <p:txBody>
          <a:bodyPr wrap="square" lIns="102860" tIns="51430" rIns="102860" bIns="51430" rtlCol="0">
            <a:spAutoFit/>
          </a:bodyPr>
          <a:lstStyle/>
          <a:p>
            <a:r>
              <a:rPr lang="pt-BR" altLang="pt-BR" sz="1800" dirty="0">
                <a:cs typeface="Estrangelo Edessa" panose="03080600000000000000" pitchFamily="66" charset="0"/>
              </a:rPr>
              <a:t>Fonte: </a:t>
            </a:r>
            <a:r>
              <a:rPr lang="pt-BR" altLang="pt-BR" sz="1800" dirty="0" smtClean="0">
                <a:cs typeface="Estrangelo Edessa" panose="03080600000000000000" pitchFamily="66" charset="0"/>
              </a:rPr>
              <a:t>Balanço Patrimonial  </a:t>
            </a:r>
            <a:r>
              <a:rPr lang="pt-BR" altLang="pt-BR" sz="1800" dirty="0">
                <a:cs typeface="Estrangelo Edessa" panose="03080600000000000000" pitchFamily="66" charset="0"/>
              </a:rPr>
              <a:t>dos Bancos</a:t>
            </a:r>
          </a:p>
        </p:txBody>
      </p:sp>
      <p:sp>
        <p:nvSpPr>
          <p:cNvPr id="11" name="CaixaDeTexto 9"/>
          <p:cNvSpPr txBox="1">
            <a:spLocks noChangeArrowheads="1"/>
          </p:cNvSpPr>
          <p:nvPr/>
        </p:nvSpPr>
        <p:spPr bwMode="auto">
          <a:xfrm>
            <a:off x="6407116" y="1362146"/>
            <a:ext cx="5578738" cy="657862"/>
          </a:xfrm>
          <a:prstGeom prst="rect">
            <a:avLst/>
          </a:prstGeom>
          <a:solidFill>
            <a:srgbClr val="FFC000"/>
          </a:solidFill>
          <a:ln>
            <a:noFill/>
          </a:ln>
          <a:extLst/>
        </p:spPr>
        <p:txBody>
          <a:bodyPr wrap="square" lIns="102860" tIns="51430" rIns="102860" bIns="5143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>
                <a:solidFill>
                  <a:schemeClr val="tx2"/>
                </a:solidFill>
                <a:latin typeface="Franklin Gothic Medium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2"/>
                </a:solidFill>
                <a:latin typeface="Franklin Gothic Medium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28B70"/>
              </a:buClr>
              <a:buFont typeface="Wingdings" pitchFamily="2" charset="2"/>
              <a:buChar char="§"/>
              <a:defRPr sz="1600">
                <a:solidFill>
                  <a:schemeClr val="tx2"/>
                </a:solidFill>
                <a:latin typeface="Franklin Gothic Medium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7706B"/>
              </a:buClr>
              <a:buFont typeface="Wingdings" pitchFamily="2" charset="2"/>
              <a:buChar char="§"/>
              <a:defRPr sz="1400">
                <a:solidFill>
                  <a:schemeClr val="tx2"/>
                </a:solidFill>
                <a:latin typeface="Franklin Gothic Medium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6F777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1800" b="1" dirty="0">
                <a:solidFill>
                  <a:schemeClr val="tx1"/>
                </a:solidFill>
                <a:latin typeface="Arial" charset="0"/>
              </a:rPr>
              <a:t>Os ativos dos </a:t>
            </a:r>
            <a:r>
              <a:rPr lang="pt-BR" altLang="pt-BR" sz="1800" b="1" dirty="0" smtClean="0">
                <a:solidFill>
                  <a:schemeClr val="tx1"/>
                </a:solidFill>
                <a:latin typeface="Arial" charset="0"/>
              </a:rPr>
              <a:t>três </a:t>
            </a:r>
            <a:r>
              <a:rPr lang="pt-BR" altLang="pt-BR" sz="1800" b="1" dirty="0">
                <a:solidFill>
                  <a:schemeClr val="tx1"/>
                </a:solidFill>
                <a:latin typeface="Arial" charset="0"/>
              </a:rPr>
              <a:t>bancos somados chegou a R$ </a:t>
            </a:r>
            <a:r>
              <a:rPr lang="pt-BR" altLang="pt-BR" sz="1800" b="1" dirty="0" smtClean="0">
                <a:solidFill>
                  <a:schemeClr val="tx1"/>
                </a:solidFill>
                <a:latin typeface="Arial" charset="0"/>
              </a:rPr>
              <a:t>3,7 trilhões</a:t>
            </a:r>
            <a:r>
              <a:rPr lang="pt-BR" altLang="pt-BR" sz="1800" b="1" dirty="0">
                <a:solidFill>
                  <a:schemeClr val="tx1"/>
                </a:solidFill>
                <a:latin typeface="Arial" charset="0"/>
              </a:rPr>
              <a:t>, com alta de </a:t>
            </a:r>
            <a:r>
              <a:rPr lang="pt-BR" altLang="pt-BR" sz="1800" b="1" dirty="0" smtClean="0">
                <a:solidFill>
                  <a:schemeClr val="tx1"/>
                </a:solidFill>
                <a:latin typeface="Arial" charset="0"/>
              </a:rPr>
              <a:t>10,1% </a:t>
            </a:r>
            <a:r>
              <a:rPr lang="pt-BR" altLang="pt-BR" sz="1800" b="1" dirty="0">
                <a:solidFill>
                  <a:schemeClr val="tx1"/>
                </a:solidFill>
                <a:latin typeface="Arial" charset="0"/>
              </a:rPr>
              <a:t>em doze </a:t>
            </a:r>
            <a:r>
              <a:rPr lang="pt-BR" altLang="pt-BR" sz="1800" b="1" dirty="0" smtClean="0">
                <a:solidFill>
                  <a:schemeClr val="tx1"/>
                </a:solidFill>
                <a:latin typeface="Arial" charset="0"/>
              </a:rPr>
              <a:t>meses</a:t>
            </a:r>
            <a:endParaRPr lang="pt-BR" altLang="pt-BR" sz="18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9196485" y="3398888"/>
            <a:ext cx="1152128" cy="427030"/>
          </a:xfrm>
          <a:prstGeom prst="rect">
            <a:avLst/>
          </a:prstGeom>
          <a:solidFill>
            <a:srgbClr val="FFFF99"/>
          </a:solidFill>
        </p:spPr>
        <p:txBody>
          <a:bodyPr wrap="square" lIns="102860" tIns="51430" rIns="102860" bIns="51430" rtlCol="0">
            <a:spAutoFit/>
          </a:bodyPr>
          <a:lstStyle/>
          <a:p>
            <a:pPr algn="ctr"/>
            <a:r>
              <a:rPr lang="pt-BR" b="1" dirty="0" smtClean="0"/>
              <a:t>17,9%</a:t>
            </a:r>
            <a:endParaRPr lang="pt-BR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990750" y="2044443"/>
            <a:ext cx="959982" cy="427030"/>
          </a:xfrm>
          <a:prstGeom prst="rect">
            <a:avLst/>
          </a:prstGeom>
          <a:solidFill>
            <a:srgbClr val="FFFF99"/>
          </a:solidFill>
        </p:spPr>
        <p:txBody>
          <a:bodyPr wrap="square" lIns="102860" tIns="51430" rIns="102860" bIns="51430" rtlCol="0">
            <a:spAutoFit/>
          </a:bodyPr>
          <a:lstStyle/>
          <a:p>
            <a:pPr algn="ctr"/>
            <a:r>
              <a:rPr lang="pt-BR" b="1" dirty="0" smtClean="0"/>
              <a:t>9,7%</a:t>
            </a:r>
            <a:endParaRPr lang="pt-BR" b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639596" y="2632631"/>
            <a:ext cx="959982" cy="427030"/>
          </a:xfrm>
          <a:prstGeom prst="rect">
            <a:avLst/>
          </a:prstGeom>
          <a:solidFill>
            <a:srgbClr val="FFFF99"/>
          </a:solidFill>
        </p:spPr>
        <p:txBody>
          <a:bodyPr wrap="square" lIns="102860" tIns="51430" rIns="102860" bIns="51430" rtlCol="0">
            <a:spAutoFit/>
          </a:bodyPr>
          <a:lstStyle/>
          <a:p>
            <a:pPr algn="ctr"/>
            <a:r>
              <a:rPr lang="pt-BR" b="1" dirty="0" smtClean="0"/>
              <a:t>6,3%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1925859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1906" y="285306"/>
            <a:ext cx="11391772" cy="693071"/>
          </a:xfrm>
        </p:spPr>
        <p:txBody>
          <a:bodyPr lIns="102860" tIns="51430" rIns="102860" bIns="51430" anchor="ctr">
            <a:noAutofit/>
          </a:bodyPr>
          <a:lstStyle/>
          <a:p>
            <a:r>
              <a:rPr lang="pt-BR" sz="32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Carteira </a:t>
            </a:r>
            <a:r>
              <a:rPr lang="pt-BR" sz="32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 </a:t>
            </a:r>
            <a:r>
              <a:rPr lang="pt-BR" sz="32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Crédito Total </a:t>
            </a:r>
            <a:endParaRPr lang="pt-BR" sz="32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22601" y="6696801"/>
            <a:ext cx="7775850" cy="380863"/>
          </a:xfrm>
          <a:prstGeom prst="rect">
            <a:avLst/>
          </a:prstGeom>
          <a:noFill/>
        </p:spPr>
        <p:txBody>
          <a:bodyPr wrap="square" lIns="102860" tIns="51430" rIns="102860" bIns="51430" rtlCol="0">
            <a:spAutoFit/>
          </a:bodyPr>
          <a:lstStyle/>
          <a:p>
            <a:r>
              <a:rPr lang="pt-BR" altLang="pt-BR" sz="1800" dirty="0">
                <a:cs typeface="Estrangelo Edessa" panose="03080600000000000000" pitchFamily="66" charset="0"/>
              </a:rPr>
              <a:t>Fonte: Demonstrações Financeiras  dos Bancos</a:t>
            </a:r>
          </a:p>
        </p:txBody>
      </p:sp>
      <p:graphicFrame>
        <p:nvGraphicFramePr>
          <p:cNvPr id="3" name="Gráfico 2"/>
          <p:cNvGraphicFramePr/>
          <p:nvPr>
            <p:extLst>
              <p:ext uri="{D42A27DB-BD31-4B8C-83A1-F6EECF244321}">
                <p14:modId xmlns:p14="http://schemas.microsoft.com/office/powerpoint/2010/main" val="2074159687"/>
              </p:ext>
            </p:extLst>
          </p:nvPr>
        </p:nvGraphicFramePr>
        <p:xfrm>
          <a:off x="403847" y="1483792"/>
          <a:ext cx="11431480" cy="5031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9263558" y="3189162"/>
            <a:ext cx="1171919" cy="427030"/>
          </a:xfrm>
          <a:prstGeom prst="rect">
            <a:avLst/>
          </a:prstGeom>
          <a:solidFill>
            <a:srgbClr val="FFFF99"/>
          </a:solidFill>
        </p:spPr>
        <p:txBody>
          <a:bodyPr wrap="square" lIns="102860" tIns="51430" rIns="102860" bIns="51430" rtlCol="0">
            <a:spAutoFit/>
          </a:bodyPr>
          <a:lstStyle/>
          <a:p>
            <a:pPr algn="ctr"/>
            <a:r>
              <a:rPr lang="pt-BR" b="1" dirty="0" smtClean="0"/>
              <a:t>11,2%</a:t>
            </a:r>
            <a:endParaRPr lang="pt-BR" b="1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14C5-AEC7-4679-9CC9-962336A45CC8}" type="slidenum">
              <a:rPr lang="pt-BR" smtClean="0"/>
              <a:t>6</a:t>
            </a:fld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1846734" y="2149262"/>
            <a:ext cx="1080119" cy="427030"/>
          </a:xfrm>
          <a:prstGeom prst="rect">
            <a:avLst/>
          </a:prstGeom>
          <a:solidFill>
            <a:srgbClr val="FFFF99"/>
          </a:solidFill>
        </p:spPr>
        <p:txBody>
          <a:bodyPr wrap="square" lIns="102860" tIns="51430" rIns="102860" bIns="51430" rtlCol="0">
            <a:spAutoFit/>
          </a:bodyPr>
          <a:lstStyle/>
          <a:p>
            <a:pPr algn="ctr"/>
            <a:r>
              <a:rPr lang="pt-BR" b="1" dirty="0" smtClean="0"/>
              <a:t>6,1%</a:t>
            </a:r>
            <a:endParaRPr lang="pt-BR" b="1" dirty="0"/>
          </a:p>
        </p:txBody>
      </p:sp>
      <p:sp>
        <p:nvSpPr>
          <p:cNvPr id="11" name="CaixaDeTexto 9"/>
          <p:cNvSpPr txBox="1">
            <a:spLocks noChangeArrowheads="1"/>
          </p:cNvSpPr>
          <p:nvPr/>
        </p:nvSpPr>
        <p:spPr bwMode="auto">
          <a:xfrm>
            <a:off x="5799970" y="1040805"/>
            <a:ext cx="6127884" cy="657862"/>
          </a:xfrm>
          <a:prstGeom prst="rect">
            <a:avLst/>
          </a:prstGeom>
          <a:solidFill>
            <a:srgbClr val="FFC000"/>
          </a:solidFill>
          <a:ln>
            <a:noFill/>
          </a:ln>
          <a:extLst/>
        </p:spPr>
        <p:txBody>
          <a:bodyPr wrap="square" lIns="102860" tIns="51430" rIns="102860" bIns="51430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>
                <a:solidFill>
                  <a:schemeClr val="tx2"/>
                </a:solidFill>
                <a:latin typeface="Franklin Gothic Medium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2"/>
                </a:solidFill>
                <a:latin typeface="Franklin Gothic Medium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28B70"/>
              </a:buClr>
              <a:buFont typeface="Wingdings" pitchFamily="2" charset="2"/>
              <a:buChar char="§"/>
              <a:defRPr sz="1600">
                <a:solidFill>
                  <a:schemeClr val="tx2"/>
                </a:solidFill>
                <a:latin typeface="Franklin Gothic Medium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7706B"/>
              </a:buClr>
              <a:buFont typeface="Wingdings" pitchFamily="2" charset="2"/>
              <a:buChar char="§"/>
              <a:defRPr sz="1400">
                <a:solidFill>
                  <a:schemeClr val="tx2"/>
                </a:solidFill>
                <a:latin typeface="Franklin Gothic Medium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6F777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F777D"/>
              </a:buClr>
              <a:buFont typeface="Wingdings" pitchFamily="2" charset="2"/>
              <a:buChar char="§"/>
              <a:defRPr sz="13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pt-BR" sz="1800" b="1" dirty="0" smtClean="0">
                <a:solidFill>
                  <a:schemeClr val="tx1"/>
                </a:solidFill>
                <a:latin typeface="Arial" charset="0"/>
              </a:rPr>
              <a:t>As carteiras de crédito </a:t>
            </a:r>
            <a:r>
              <a:rPr lang="pt-BR" altLang="pt-BR" sz="1800" b="1" dirty="0">
                <a:solidFill>
                  <a:schemeClr val="tx1"/>
                </a:solidFill>
                <a:latin typeface="Arial" charset="0"/>
              </a:rPr>
              <a:t>dos </a:t>
            </a:r>
            <a:r>
              <a:rPr lang="pt-BR" altLang="pt-BR" sz="1800" b="1" dirty="0" smtClean="0">
                <a:solidFill>
                  <a:schemeClr val="tx1"/>
                </a:solidFill>
                <a:latin typeface="Arial" charset="0"/>
              </a:rPr>
              <a:t>três </a:t>
            </a:r>
            <a:r>
              <a:rPr lang="pt-BR" altLang="pt-BR" sz="1800" b="1" dirty="0">
                <a:solidFill>
                  <a:schemeClr val="tx1"/>
                </a:solidFill>
                <a:latin typeface="Arial" charset="0"/>
              </a:rPr>
              <a:t>bancos </a:t>
            </a:r>
            <a:r>
              <a:rPr lang="pt-BR" altLang="pt-BR" sz="1800" b="1" dirty="0" smtClean="0">
                <a:solidFill>
                  <a:schemeClr val="tx1"/>
                </a:solidFill>
                <a:latin typeface="Arial" charset="0"/>
              </a:rPr>
              <a:t>somaram R</a:t>
            </a:r>
            <a:r>
              <a:rPr lang="pt-BR" altLang="pt-BR" sz="1800" b="1" dirty="0">
                <a:solidFill>
                  <a:schemeClr val="tx1"/>
                </a:solidFill>
                <a:latin typeface="Arial" charset="0"/>
              </a:rPr>
              <a:t>$ </a:t>
            </a:r>
            <a:r>
              <a:rPr lang="pt-BR" altLang="pt-BR" sz="1800" b="1" dirty="0" smtClean="0">
                <a:solidFill>
                  <a:schemeClr val="tx1"/>
                </a:solidFill>
                <a:latin typeface="Arial" charset="0"/>
              </a:rPr>
              <a:t>1,6 trilhão, </a:t>
            </a:r>
            <a:r>
              <a:rPr lang="pt-BR" altLang="pt-BR" sz="1800" b="1" dirty="0">
                <a:solidFill>
                  <a:schemeClr val="tx1"/>
                </a:solidFill>
                <a:latin typeface="Arial" charset="0"/>
              </a:rPr>
              <a:t>com alta de </a:t>
            </a:r>
            <a:r>
              <a:rPr lang="pt-BR" altLang="pt-BR" sz="1800" b="1" dirty="0" smtClean="0">
                <a:solidFill>
                  <a:schemeClr val="tx1"/>
                </a:solidFill>
                <a:latin typeface="Arial" charset="0"/>
              </a:rPr>
              <a:t>7,9% </a:t>
            </a:r>
            <a:r>
              <a:rPr lang="pt-BR" altLang="pt-BR" sz="1800" b="1" dirty="0">
                <a:solidFill>
                  <a:schemeClr val="tx1"/>
                </a:solidFill>
                <a:latin typeface="Arial" charset="0"/>
              </a:rPr>
              <a:t>em doze </a:t>
            </a:r>
            <a:r>
              <a:rPr lang="pt-BR" altLang="pt-BR" sz="1800" b="1" dirty="0" smtClean="0">
                <a:solidFill>
                  <a:schemeClr val="tx1"/>
                </a:solidFill>
                <a:latin typeface="Arial" charset="0"/>
              </a:rPr>
              <a:t>meses</a:t>
            </a:r>
            <a:endParaRPr lang="pt-BR" altLang="pt-BR" sz="18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5629747" y="2296579"/>
            <a:ext cx="905165" cy="427030"/>
          </a:xfrm>
          <a:prstGeom prst="rect">
            <a:avLst/>
          </a:prstGeom>
          <a:solidFill>
            <a:srgbClr val="FFFF99"/>
          </a:solidFill>
        </p:spPr>
        <p:txBody>
          <a:bodyPr wrap="square" lIns="102860" tIns="51430" rIns="102860" bIns="51430" rtlCol="0">
            <a:spAutoFit/>
          </a:bodyPr>
          <a:lstStyle/>
          <a:p>
            <a:pPr algn="ctr"/>
            <a:r>
              <a:rPr lang="pt-BR" b="1" dirty="0" smtClean="0"/>
              <a:t>7,8%</a:t>
            </a:r>
            <a:endParaRPr lang="pt-BR" b="1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406251" y="2952382"/>
            <a:ext cx="484728" cy="2788289"/>
          </a:xfrm>
          <a:prstGeom prst="rect">
            <a:avLst/>
          </a:prstGeom>
          <a:noFill/>
        </p:spPr>
        <p:txBody>
          <a:bodyPr vert="vert270" wrap="square" lIns="102860" tIns="51430" rIns="102860" bIns="51430" rtlCol="0">
            <a:spAutoFit/>
          </a:bodyPr>
          <a:lstStyle/>
          <a:p>
            <a:r>
              <a:rPr lang="pt-BR" sz="1800" b="1" dirty="0"/>
              <a:t>(em R$ milhões)</a:t>
            </a:r>
          </a:p>
        </p:txBody>
      </p:sp>
    </p:spTree>
    <p:extLst>
      <p:ext uri="{BB962C8B-B14F-4D97-AF65-F5344CB8AC3E}">
        <p14:creationId xmlns:p14="http://schemas.microsoft.com/office/powerpoint/2010/main" val="176111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566" y="0"/>
            <a:ext cx="10971372" cy="869354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Carteira de Crédito </a:t>
            </a:r>
            <a:r>
              <a:rPr lang="pt-BR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por Produto</a:t>
            </a:r>
            <a:endParaRPr lang="pt-BR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51190" y="1432874"/>
            <a:ext cx="4896544" cy="47522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Destaques: </a:t>
            </a:r>
          </a:p>
          <a:p>
            <a:pPr marL="0" indent="0" algn="ctr">
              <a:buNone/>
            </a:pP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Consignado - PF (31,9%); </a:t>
            </a:r>
          </a:p>
          <a:p>
            <a:pPr marL="0" indent="0" algn="ctr">
              <a:buNone/>
            </a:pP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Cartão de Crédito - PF (26,5%);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 algn="ctr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Financiamento ao Consumo (19,5%);</a:t>
            </a:r>
          </a:p>
          <a:p>
            <a:pPr marL="0" indent="0" algn="ctr">
              <a:buNone/>
            </a:pP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Comércio Exterior (48,5%).</a:t>
            </a:r>
          </a:p>
          <a:p>
            <a:pPr marL="0" indent="0" algn="ctr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22601" y="6696801"/>
            <a:ext cx="7775850" cy="380863"/>
          </a:xfrm>
          <a:prstGeom prst="rect">
            <a:avLst/>
          </a:prstGeom>
          <a:noFill/>
        </p:spPr>
        <p:txBody>
          <a:bodyPr wrap="square" lIns="102860" tIns="51430" rIns="102860" bIns="51430" rtlCol="0">
            <a:spAutoFit/>
          </a:bodyPr>
          <a:lstStyle/>
          <a:p>
            <a:r>
              <a:rPr lang="pt-BR" altLang="pt-BR" sz="1800" dirty="0">
                <a:cs typeface="Estrangelo Edessa" panose="03080600000000000000" pitchFamily="66" charset="0"/>
              </a:rPr>
              <a:t>Fonte: Demonstrações Financeiras  </a:t>
            </a:r>
            <a:r>
              <a:rPr lang="pt-BR" altLang="pt-BR" sz="1800" dirty="0" smtClean="0">
                <a:cs typeface="Estrangelo Edessa" panose="03080600000000000000" pitchFamily="66" charset="0"/>
              </a:rPr>
              <a:t>do Santander</a:t>
            </a:r>
            <a:endParaRPr lang="pt-BR" altLang="pt-BR" sz="1800" dirty="0">
              <a:cs typeface="Estrangelo Edessa" panose="03080600000000000000" pitchFamily="66" charset="0"/>
            </a:endParaRP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14C5-AEC7-4679-9CC9-962336A45CC8}" type="slidenum">
              <a:rPr lang="pt-BR" smtClean="0"/>
              <a:t>7</a:t>
            </a:fld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5086" y="1065234"/>
            <a:ext cx="6912768" cy="5487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34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14C5-AEC7-4679-9CC9-962336A45CC8}" type="slidenum">
              <a:rPr lang="pt-BR" smtClean="0"/>
              <a:t>8</a:t>
            </a:fld>
            <a:endParaRPr lang="pt-BR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34566" y="0"/>
            <a:ext cx="10971372" cy="869354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Carteira de Crédito </a:t>
            </a:r>
            <a:r>
              <a:rPr lang="pt-BR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Bradesco</a:t>
            </a:r>
            <a:endParaRPr lang="pt-BR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Seta para a esquerda 6"/>
          <p:cNvSpPr/>
          <p:nvPr/>
        </p:nvSpPr>
        <p:spPr>
          <a:xfrm>
            <a:off x="10838022" y="3496569"/>
            <a:ext cx="467915" cy="288032"/>
          </a:xfrm>
          <a:prstGeom prst="lef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 para a esquerda 7"/>
          <p:cNvSpPr/>
          <p:nvPr/>
        </p:nvSpPr>
        <p:spPr>
          <a:xfrm>
            <a:off x="10838021" y="4968602"/>
            <a:ext cx="467915" cy="288032"/>
          </a:xfrm>
          <a:prstGeom prst="lef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a esquerda 8"/>
          <p:cNvSpPr/>
          <p:nvPr/>
        </p:nvSpPr>
        <p:spPr>
          <a:xfrm>
            <a:off x="10838021" y="4232585"/>
            <a:ext cx="467915" cy="288032"/>
          </a:xfrm>
          <a:prstGeom prst="lef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622601" y="6696801"/>
            <a:ext cx="7775850" cy="380863"/>
          </a:xfrm>
          <a:prstGeom prst="rect">
            <a:avLst/>
          </a:prstGeom>
          <a:noFill/>
        </p:spPr>
        <p:txBody>
          <a:bodyPr wrap="square" lIns="102860" tIns="51430" rIns="102860" bIns="51430" rtlCol="0">
            <a:spAutoFit/>
          </a:bodyPr>
          <a:lstStyle/>
          <a:p>
            <a:r>
              <a:rPr lang="pt-BR" altLang="pt-BR" sz="1800" dirty="0">
                <a:cs typeface="Estrangelo Edessa" panose="03080600000000000000" pitchFamily="66" charset="0"/>
              </a:rPr>
              <a:t>Fonte: Demonstrações Financeiras  </a:t>
            </a:r>
            <a:r>
              <a:rPr lang="pt-BR" altLang="pt-BR" sz="1800" dirty="0" smtClean="0">
                <a:cs typeface="Estrangelo Edessa" panose="03080600000000000000" pitchFamily="66" charset="0"/>
              </a:rPr>
              <a:t>do Bradesco</a:t>
            </a:r>
            <a:endParaRPr lang="pt-BR" altLang="pt-BR" sz="1800" dirty="0">
              <a:cs typeface="Estrangelo Edessa" panose="03080600000000000000" pitchFamily="66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566" y="1816514"/>
            <a:ext cx="10245602" cy="4437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972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14C5-AEC7-4679-9CC9-962336A45CC8}" type="slidenum">
              <a:rPr lang="pt-BR" smtClean="0"/>
              <a:t>9</a:t>
            </a:fld>
            <a:endParaRPr lang="pt-BR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02284" y="146019"/>
            <a:ext cx="10971372" cy="869354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Carteira de Crédito </a:t>
            </a:r>
            <a:r>
              <a:rPr lang="pt-BR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Itaú Unibanco</a:t>
            </a:r>
            <a:endParaRPr lang="pt-BR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Seta para a esquerda 5"/>
          <p:cNvSpPr/>
          <p:nvPr/>
        </p:nvSpPr>
        <p:spPr>
          <a:xfrm>
            <a:off x="10469759" y="1983875"/>
            <a:ext cx="467915" cy="288032"/>
          </a:xfrm>
          <a:prstGeom prst="lef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a esquerda 6"/>
          <p:cNvSpPr/>
          <p:nvPr/>
        </p:nvSpPr>
        <p:spPr>
          <a:xfrm>
            <a:off x="10503670" y="4248522"/>
            <a:ext cx="467915" cy="288032"/>
          </a:xfrm>
          <a:prstGeom prst="lef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 para a esquerda 7"/>
          <p:cNvSpPr/>
          <p:nvPr/>
        </p:nvSpPr>
        <p:spPr>
          <a:xfrm>
            <a:off x="10503670" y="4804781"/>
            <a:ext cx="467915" cy="288032"/>
          </a:xfrm>
          <a:prstGeom prst="lef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622601" y="6696801"/>
            <a:ext cx="7775850" cy="380863"/>
          </a:xfrm>
          <a:prstGeom prst="rect">
            <a:avLst/>
          </a:prstGeom>
          <a:noFill/>
        </p:spPr>
        <p:txBody>
          <a:bodyPr wrap="square" lIns="102860" tIns="51430" rIns="102860" bIns="51430" rtlCol="0">
            <a:spAutoFit/>
          </a:bodyPr>
          <a:lstStyle/>
          <a:p>
            <a:r>
              <a:rPr lang="pt-BR" altLang="pt-BR" sz="1800" dirty="0">
                <a:cs typeface="Estrangelo Edessa" panose="03080600000000000000" pitchFamily="66" charset="0"/>
              </a:rPr>
              <a:t>Fonte: Demonstrações Financeiras  </a:t>
            </a:r>
            <a:r>
              <a:rPr lang="pt-BR" altLang="pt-BR" sz="1800" dirty="0" smtClean="0">
                <a:cs typeface="Estrangelo Edessa" panose="03080600000000000000" pitchFamily="66" charset="0"/>
              </a:rPr>
              <a:t>do Itaú Unibanco</a:t>
            </a:r>
            <a:endParaRPr lang="pt-BR" altLang="pt-BR" sz="1800" dirty="0">
              <a:cs typeface="Estrangelo Edessa" panose="03080600000000000000" pitchFamily="66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558" y="1077691"/>
            <a:ext cx="10081120" cy="5619110"/>
          </a:xfrm>
          <a:prstGeom prst="rect">
            <a:avLst/>
          </a:prstGeom>
        </p:spPr>
      </p:pic>
      <p:sp>
        <p:nvSpPr>
          <p:cNvPr id="10" name="Seta para a esquerda 9"/>
          <p:cNvSpPr/>
          <p:nvPr/>
        </p:nvSpPr>
        <p:spPr>
          <a:xfrm>
            <a:off x="10469759" y="3816474"/>
            <a:ext cx="467915" cy="2880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a esquerda 10"/>
          <p:cNvSpPr/>
          <p:nvPr/>
        </p:nvSpPr>
        <p:spPr>
          <a:xfrm>
            <a:off x="10469758" y="3116199"/>
            <a:ext cx="467915" cy="28803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68808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Personalizada 11">
      <a:dk1>
        <a:sysClr val="windowText" lastClr="000000"/>
      </a:dk1>
      <a:lt1>
        <a:sysClr val="window" lastClr="FFFFFF"/>
      </a:lt1>
      <a:dk2>
        <a:srgbClr val="234171"/>
      </a:dk2>
      <a:lt2>
        <a:srgbClr val="FFFFFF"/>
      </a:lt2>
      <a:accent1>
        <a:srgbClr val="567292"/>
      </a:accent1>
      <a:accent2>
        <a:srgbClr val="1A3054"/>
      </a:accent2>
      <a:accent3>
        <a:srgbClr val="96AAC1"/>
      </a:accent3>
      <a:accent4>
        <a:srgbClr val="846648"/>
      </a:accent4>
      <a:accent5>
        <a:srgbClr val="2F5897"/>
      </a:accent5>
      <a:accent6>
        <a:srgbClr val="758085"/>
      </a:accent6>
      <a:hlink>
        <a:srgbClr val="3399FF"/>
      </a:hlink>
      <a:folHlink>
        <a:srgbClr val="B2B2B2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ersonalizada 11">
    <a:dk1>
      <a:sysClr val="windowText" lastClr="000000"/>
    </a:dk1>
    <a:lt1>
      <a:sysClr val="window" lastClr="FFFFFF"/>
    </a:lt1>
    <a:dk2>
      <a:srgbClr val="234171"/>
    </a:dk2>
    <a:lt2>
      <a:srgbClr val="FFFFFF"/>
    </a:lt2>
    <a:accent1>
      <a:srgbClr val="567292"/>
    </a:accent1>
    <a:accent2>
      <a:srgbClr val="1A3054"/>
    </a:accent2>
    <a:accent3>
      <a:srgbClr val="96AAC1"/>
    </a:accent3>
    <a:accent4>
      <a:srgbClr val="846648"/>
    </a:accent4>
    <a:accent5>
      <a:srgbClr val="2F5897"/>
    </a:accent5>
    <a:accent6>
      <a:srgbClr val="758085"/>
    </a:accent6>
    <a:hlink>
      <a:srgbClr val="3399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4545</TotalTime>
  <Words>769</Words>
  <Application>Microsoft Office PowerPoint</Application>
  <PresentationFormat>Personalizar</PresentationFormat>
  <Paragraphs>155</Paragraphs>
  <Slides>25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32" baseType="lpstr">
      <vt:lpstr>Arial</vt:lpstr>
      <vt:lpstr>Calibri</vt:lpstr>
      <vt:lpstr>Estrangelo Edessa</vt:lpstr>
      <vt:lpstr>Georgia</vt:lpstr>
      <vt:lpstr>Wingdings</vt:lpstr>
      <vt:lpstr>Wingdings 2</vt:lpstr>
      <vt:lpstr>Cívico</vt:lpstr>
      <vt:lpstr>Resultados dos balanços dos três maiores bancos privados do país </vt:lpstr>
      <vt:lpstr>Os lucros dos maiores bancos privados sempre em alta</vt:lpstr>
      <vt:lpstr>Rentabilidade em alta também</vt:lpstr>
      <vt:lpstr>Motivos da alta dos lucros em 2018</vt:lpstr>
      <vt:lpstr>Ativos</vt:lpstr>
      <vt:lpstr>Carteira de Crédito Total </vt:lpstr>
      <vt:lpstr>Carteira de Crédito por Produto</vt:lpstr>
      <vt:lpstr>Carteira de Crédito Bradesco</vt:lpstr>
      <vt:lpstr>Carteira de Crédito Itaú Unibanco</vt:lpstr>
      <vt:lpstr>Inadimplência em patamares relativamente estáveis</vt:lpstr>
      <vt:lpstr>Receitas de crédito (destaque Santander)</vt:lpstr>
      <vt:lpstr>Despesas com Captação caem  acompanhando as reduções na taxa SELIC </vt:lpstr>
      <vt:lpstr>Despesa de PDD em queda (exceto Santander)</vt:lpstr>
      <vt:lpstr>Receitas de Prestação de Serviços e Tarifas crescem...</vt:lpstr>
      <vt:lpstr>Despesa de pessoal + PLR</vt:lpstr>
      <vt:lpstr>Relação entre receitas de serviços e tarifas  com despesa de pessoal </vt:lpstr>
      <vt:lpstr>Queda no resultado com Impostos impacta positivamente no Lucro Líquido dos bancos</vt:lpstr>
      <vt:lpstr>Postos de Trabalho </vt:lpstr>
      <vt:lpstr>Agências</vt:lpstr>
      <vt:lpstr>Next – Banco Digital do Bradesco</vt:lpstr>
      <vt:lpstr>Next – Banco Digital do Bradesco</vt:lpstr>
      <vt:lpstr>Clientes - Santander</vt:lpstr>
      <vt:lpstr>Banco Digital - Itaú</vt:lpstr>
      <vt:lpstr>Banco Digital - Itaú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rafaela.andrade</dc:creator>
  <cp:lastModifiedBy>DELL</cp:lastModifiedBy>
  <cp:revision>493</cp:revision>
  <cp:lastPrinted>2019-02-04T13:48:10Z</cp:lastPrinted>
  <dcterms:created xsi:type="dcterms:W3CDTF">2017-02-02T14:34:20Z</dcterms:created>
  <dcterms:modified xsi:type="dcterms:W3CDTF">2019-02-05T01:13:07Z</dcterms:modified>
</cp:coreProperties>
</file>